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09" r:id="rId2"/>
    <p:sldId id="269" r:id="rId3"/>
    <p:sldId id="270" r:id="rId4"/>
    <p:sldId id="288" r:id="rId5"/>
    <p:sldId id="276" r:id="rId6"/>
    <p:sldId id="289" r:id="rId7"/>
    <p:sldId id="271" r:id="rId8"/>
    <p:sldId id="277" r:id="rId9"/>
    <p:sldId id="272" r:id="rId10"/>
    <p:sldId id="278" r:id="rId11"/>
    <p:sldId id="285" r:id="rId12"/>
    <p:sldId id="307" r:id="rId13"/>
    <p:sldId id="273" r:id="rId14"/>
    <p:sldId id="294" r:id="rId15"/>
    <p:sldId id="295" r:id="rId16"/>
    <p:sldId id="298" r:id="rId17"/>
    <p:sldId id="299" r:id="rId18"/>
    <p:sldId id="279" r:id="rId19"/>
    <p:sldId id="284" r:id="rId20"/>
    <p:sldId id="274" r:id="rId21"/>
    <p:sldId id="280" r:id="rId22"/>
    <p:sldId id="308" r:id="rId23"/>
    <p:sldId id="283" r:id="rId24"/>
    <p:sldId id="301" r:id="rId25"/>
    <p:sldId id="275" r:id="rId26"/>
    <p:sldId id="281" r:id="rId27"/>
    <p:sldId id="303" r:id="rId28"/>
    <p:sldId id="293" r:id="rId29"/>
    <p:sldId id="286" r:id="rId30"/>
    <p:sldId id="304" r:id="rId31"/>
    <p:sldId id="305" r:id="rId32"/>
    <p:sldId id="306" r:id="rId3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87">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79501"/>
  </p:normalViewPr>
  <p:slideViewPr>
    <p:cSldViewPr snapToGrid="0" snapToObjects="1">
      <p:cViewPr>
        <p:scale>
          <a:sx n="132" d="100"/>
          <a:sy n="132" d="100"/>
        </p:scale>
        <p:origin x="1232" y="160"/>
      </p:cViewPr>
      <p:guideLst>
        <p:guide orient="horz" pos="1687"/>
        <p:guide pos="286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A7158-673A-46AA-9FF6-077F91E0639A}" type="doc">
      <dgm:prSet loTypeId="urn:microsoft.com/office/officeart/2016/7/layout/LinearBlockProcessNumbered" loCatId="process" qsTypeId="urn:microsoft.com/office/officeart/2005/8/quickstyle/simple2" qsCatId="simple" csTypeId="urn:microsoft.com/office/officeart/2005/8/colors/accent1_2" csCatId="accent1" phldr="1"/>
      <dgm:spPr/>
      <dgm:t>
        <a:bodyPr/>
        <a:lstStyle/>
        <a:p>
          <a:endParaRPr lang="en-US"/>
        </a:p>
      </dgm:t>
    </dgm:pt>
    <dgm:pt modelId="{F6B8FE17-7C27-400F-A8D5-72EF6F824AB2}">
      <dgm:prSet custT="1"/>
      <dgm:spPr/>
      <dgm:t>
        <a:bodyPr/>
        <a:lstStyle/>
        <a:p>
          <a:r>
            <a:rPr lang="en-US" sz="2400" b="1" dirty="0"/>
            <a:t>Introduction</a:t>
          </a:r>
          <a:br>
            <a:rPr lang="en-US" sz="2400" b="1" dirty="0"/>
          </a:br>
          <a:r>
            <a:rPr lang="en-US" sz="2000" b="0" dirty="0"/>
            <a:t>- Background</a:t>
          </a:r>
          <a:br>
            <a:rPr lang="en-US" sz="2000" b="0" dirty="0"/>
          </a:br>
          <a:r>
            <a:rPr lang="en-US" sz="2000" b="0" dirty="0"/>
            <a:t>- Objective</a:t>
          </a:r>
          <a:br>
            <a:rPr lang="en-US" sz="2000" b="0" dirty="0"/>
          </a:br>
          <a:r>
            <a:rPr lang="en-US" sz="2000" b="0" dirty="0"/>
            <a:t>- Literature Review</a:t>
          </a:r>
          <a:endParaRPr lang="en-US" sz="2400" b="0" dirty="0"/>
        </a:p>
      </dgm:t>
    </dgm:pt>
    <dgm:pt modelId="{F26BA2B6-C196-428A-BC99-2334D7BE7DA5}" type="parTrans" cxnId="{543F4E66-6AF2-4877-B113-F3BF8087AAFB}">
      <dgm:prSet/>
      <dgm:spPr/>
      <dgm:t>
        <a:bodyPr/>
        <a:lstStyle/>
        <a:p>
          <a:endParaRPr lang="en-US"/>
        </a:p>
      </dgm:t>
    </dgm:pt>
    <dgm:pt modelId="{27F3A7AC-B46A-4D59-AD71-D28D5A771F90}" type="sibTrans" cxnId="{543F4E66-6AF2-4877-B113-F3BF8087AAFB}">
      <dgm:prSet phldrT="01" phldr="0"/>
      <dgm:spPr/>
      <dgm:t>
        <a:bodyPr/>
        <a:lstStyle/>
        <a:p>
          <a:r>
            <a:rPr lang="en-US"/>
            <a:t>01</a:t>
          </a:r>
        </a:p>
      </dgm:t>
    </dgm:pt>
    <dgm:pt modelId="{C70F37C1-D293-4F2B-B486-55BD007F0F11}">
      <dgm:prSet custT="1"/>
      <dgm:spPr/>
      <dgm:t>
        <a:bodyPr/>
        <a:lstStyle/>
        <a:p>
          <a:r>
            <a:rPr lang="en-US" sz="2600" b="1" dirty="0"/>
            <a:t>Experiment</a:t>
          </a:r>
          <a:br>
            <a:rPr lang="en-US" sz="2600" dirty="0"/>
          </a:br>
          <a:r>
            <a:rPr lang="en-US" sz="2000" dirty="0"/>
            <a:t>- Methodology</a:t>
          </a:r>
          <a:br>
            <a:rPr lang="en-US" sz="2000" dirty="0"/>
          </a:br>
          <a:r>
            <a:rPr lang="en-US" sz="2000" dirty="0"/>
            <a:t>- Result</a:t>
          </a:r>
          <a:br>
            <a:rPr lang="en-US" sz="2000" dirty="0"/>
          </a:br>
          <a:r>
            <a:rPr lang="en-US" sz="2000" dirty="0"/>
            <a:t>- Discussion</a:t>
          </a:r>
          <a:endParaRPr lang="en-US" sz="2600" dirty="0"/>
        </a:p>
      </dgm:t>
    </dgm:pt>
    <dgm:pt modelId="{6ED5226A-7B34-408C-A96F-E7EE8114B80E}" type="parTrans" cxnId="{883A535D-7CFC-4924-A5DB-7D188D01CE7A}">
      <dgm:prSet/>
      <dgm:spPr/>
      <dgm:t>
        <a:bodyPr/>
        <a:lstStyle/>
        <a:p>
          <a:endParaRPr lang="en-US"/>
        </a:p>
      </dgm:t>
    </dgm:pt>
    <dgm:pt modelId="{36311E2A-9BD5-4CAE-ABA5-0858A3690F3D}" type="sibTrans" cxnId="{883A535D-7CFC-4924-A5DB-7D188D01CE7A}">
      <dgm:prSet phldrT="02" phldr="0"/>
      <dgm:spPr/>
      <dgm:t>
        <a:bodyPr/>
        <a:lstStyle/>
        <a:p>
          <a:r>
            <a:rPr lang="en-US"/>
            <a:t>02</a:t>
          </a:r>
          <a:endParaRPr lang="en-US" dirty="0"/>
        </a:p>
      </dgm:t>
    </dgm:pt>
    <dgm:pt modelId="{7410E85B-B60E-4C4D-BD57-E0676726F7A3}">
      <dgm:prSet/>
      <dgm:spPr/>
      <dgm:t>
        <a:bodyPr/>
        <a:lstStyle/>
        <a:p>
          <a:r>
            <a:rPr lang="en-US" b="1" dirty="0"/>
            <a:t>Conclusion and Future Work</a:t>
          </a:r>
        </a:p>
      </dgm:t>
    </dgm:pt>
    <dgm:pt modelId="{78C89F8F-295F-4A2D-8983-6FFB640DEAA9}" type="parTrans" cxnId="{7A8AE540-E8C7-40DD-8152-0C9D39929935}">
      <dgm:prSet/>
      <dgm:spPr/>
      <dgm:t>
        <a:bodyPr/>
        <a:lstStyle/>
        <a:p>
          <a:endParaRPr lang="en-US"/>
        </a:p>
      </dgm:t>
    </dgm:pt>
    <dgm:pt modelId="{CB9DBB18-3ADB-4E98-9BC8-6BB90058200E}" type="sibTrans" cxnId="{7A8AE540-E8C7-40DD-8152-0C9D39929935}">
      <dgm:prSet phldrT="03" phldr="0"/>
      <dgm:spPr/>
      <dgm:t>
        <a:bodyPr/>
        <a:lstStyle/>
        <a:p>
          <a:r>
            <a:rPr lang="en-US"/>
            <a:t>03</a:t>
          </a:r>
        </a:p>
      </dgm:t>
    </dgm:pt>
    <dgm:pt modelId="{1CA2E0C4-16C0-9B4B-B48C-624BB84E40EC}" type="pres">
      <dgm:prSet presAssocID="{51BA7158-673A-46AA-9FF6-077F91E0639A}" presName="Name0" presStyleCnt="0">
        <dgm:presLayoutVars>
          <dgm:animLvl val="lvl"/>
          <dgm:resizeHandles val="exact"/>
        </dgm:presLayoutVars>
      </dgm:prSet>
      <dgm:spPr/>
    </dgm:pt>
    <dgm:pt modelId="{A19AFC40-4FA1-1342-915E-3610CA3048AC}" type="pres">
      <dgm:prSet presAssocID="{F6B8FE17-7C27-400F-A8D5-72EF6F824AB2}" presName="compositeNode" presStyleCnt="0">
        <dgm:presLayoutVars>
          <dgm:bulletEnabled val="1"/>
        </dgm:presLayoutVars>
      </dgm:prSet>
      <dgm:spPr/>
    </dgm:pt>
    <dgm:pt modelId="{A57F59BD-29C7-714B-8B9E-EA95ADF083C4}" type="pres">
      <dgm:prSet presAssocID="{F6B8FE17-7C27-400F-A8D5-72EF6F824AB2}" presName="bgRect" presStyleLbl="alignNode1" presStyleIdx="0" presStyleCnt="3"/>
      <dgm:spPr/>
    </dgm:pt>
    <dgm:pt modelId="{61A5ACE2-340E-EE4D-AD3F-A2F23F739ACE}" type="pres">
      <dgm:prSet presAssocID="{27F3A7AC-B46A-4D59-AD71-D28D5A771F90}" presName="sibTransNodeRect" presStyleLbl="alignNode1" presStyleIdx="0" presStyleCnt="3">
        <dgm:presLayoutVars>
          <dgm:chMax val="0"/>
          <dgm:bulletEnabled val="1"/>
        </dgm:presLayoutVars>
      </dgm:prSet>
      <dgm:spPr/>
    </dgm:pt>
    <dgm:pt modelId="{27E68908-A89E-1547-A437-FE101C1BA4C7}" type="pres">
      <dgm:prSet presAssocID="{F6B8FE17-7C27-400F-A8D5-72EF6F824AB2}" presName="nodeRect" presStyleLbl="alignNode1" presStyleIdx="0" presStyleCnt="3">
        <dgm:presLayoutVars>
          <dgm:bulletEnabled val="1"/>
        </dgm:presLayoutVars>
      </dgm:prSet>
      <dgm:spPr/>
    </dgm:pt>
    <dgm:pt modelId="{DD9C3F55-3BEB-734B-A55C-1A1AF5066237}" type="pres">
      <dgm:prSet presAssocID="{27F3A7AC-B46A-4D59-AD71-D28D5A771F90}" presName="sibTrans" presStyleCnt="0"/>
      <dgm:spPr/>
    </dgm:pt>
    <dgm:pt modelId="{5AEA910B-9EFA-084A-AD04-109F3B5F95E4}" type="pres">
      <dgm:prSet presAssocID="{C70F37C1-D293-4F2B-B486-55BD007F0F11}" presName="compositeNode" presStyleCnt="0">
        <dgm:presLayoutVars>
          <dgm:bulletEnabled val="1"/>
        </dgm:presLayoutVars>
      </dgm:prSet>
      <dgm:spPr/>
    </dgm:pt>
    <dgm:pt modelId="{56E64F25-AA1D-9D4A-98E3-3611BF060C0E}" type="pres">
      <dgm:prSet presAssocID="{C70F37C1-D293-4F2B-B486-55BD007F0F11}" presName="bgRect" presStyleLbl="alignNode1" presStyleIdx="1" presStyleCnt="3"/>
      <dgm:spPr/>
    </dgm:pt>
    <dgm:pt modelId="{E353B216-953C-474A-BC11-175CFC81ED90}" type="pres">
      <dgm:prSet presAssocID="{36311E2A-9BD5-4CAE-ABA5-0858A3690F3D}" presName="sibTransNodeRect" presStyleLbl="alignNode1" presStyleIdx="1" presStyleCnt="3">
        <dgm:presLayoutVars>
          <dgm:chMax val="0"/>
          <dgm:bulletEnabled val="1"/>
        </dgm:presLayoutVars>
      </dgm:prSet>
      <dgm:spPr/>
    </dgm:pt>
    <dgm:pt modelId="{85A3EE1A-ABAB-9049-9CCC-E43E9BABE981}" type="pres">
      <dgm:prSet presAssocID="{C70F37C1-D293-4F2B-B486-55BD007F0F11}" presName="nodeRect" presStyleLbl="alignNode1" presStyleIdx="1" presStyleCnt="3">
        <dgm:presLayoutVars>
          <dgm:bulletEnabled val="1"/>
        </dgm:presLayoutVars>
      </dgm:prSet>
      <dgm:spPr/>
    </dgm:pt>
    <dgm:pt modelId="{01505CC6-82F6-A64D-A110-4821556FAE02}" type="pres">
      <dgm:prSet presAssocID="{36311E2A-9BD5-4CAE-ABA5-0858A3690F3D}" presName="sibTrans" presStyleCnt="0"/>
      <dgm:spPr/>
    </dgm:pt>
    <dgm:pt modelId="{F8E21BC1-7730-0043-BBB5-E764A9B9D441}" type="pres">
      <dgm:prSet presAssocID="{7410E85B-B60E-4C4D-BD57-E0676726F7A3}" presName="compositeNode" presStyleCnt="0">
        <dgm:presLayoutVars>
          <dgm:bulletEnabled val="1"/>
        </dgm:presLayoutVars>
      </dgm:prSet>
      <dgm:spPr/>
    </dgm:pt>
    <dgm:pt modelId="{ED6ABA48-1260-6C4E-B3F7-F9EB0AF341C0}" type="pres">
      <dgm:prSet presAssocID="{7410E85B-B60E-4C4D-BD57-E0676726F7A3}" presName="bgRect" presStyleLbl="alignNode1" presStyleIdx="2" presStyleCnt="3"/>
      <dgm:spPr/>
    </dgm:pt>
    <dgm:pt modelId="{E4C710D1-8ED2-184B-8F70-8AC2257530F9}" type="pres">
      <dgm:prSet presAssocID="{CB9DBB18-3ADB-4E98-9BC8-6BB90058200E}" presName="sibTransNodeRect" presStyleLbl="alignNode1" presStyleIdx="2" presStyleCnt="3">
        <dgm:presLayoutVars>
          <dgm:chMax val="0"/>
          <dgm:bulletEnabled val="1"/>
        </dgm:presLayoutVars>
      </dgm:prSet>
      <dgm:spPr/>
    </dgm:pt>
    <dgm:pt modelId="{FC370D26-E5D7-BB40-B265-12FA03CC4D86}" type="pres">
      <dgm:prSet presAssocID="{7410E85B-B60E-4C4D-BD57-E0676726F7A3}" presName="nodeRect" presStyleLbl="alignNode1" presStyleIdx="2" presStyleCnt="3">
        <dgm:presLayoutVars>
          <dgm:bulletEnabled val="1"/>
        </dgm:presLayoutVars>
      </dgm:prSet>
      <dgm:spPr/>
    </dgm:pt>
  </dgm:ptLst>
  <dgm:cxnLst>
    <dgm:cxn modelId="{E21FEE3E-2CA4-9748-9F3E-28BCD4A14435}" type="presOf" srcId="{7410E85B-B60E-4C4D-BD57-E0676726F7A3}" destId="{FC370D26-E5D7-BB40-B265-12FA03CC4D86}" srcOrd="1" destOrd="0" presId="urn:microsoft.com/office/officeart/2016/7/layout/LinearBlockProcessNumbered"/>
    <dgm:cxn modelId="{7A8AE540-E8C7-40DD-8152-0C9D39929935}" srcId="{51BA7158-673A-46AA-9FF6-077F91E0639A}" destId="{7410E85B-B60E-4C4D-BD57-E0676726F7A3}" srcOrd="2" destOrd="0" parTransId="{78C89F8F-295F-4A2D-8983-6FFB640DEAA9}" sibTransId="{CB9DBB18-3ADB-4E98-9BC8-6BB90058200E}"/>
    <dgm:cxn modelId="{B0062D45-1A69-F345-A764-246819D3C7FB}" type="presOf" srcId="{F6B8FE17-7C27-400F-A8D5-72EF6F824AB2}" destId="{A57F59BD-29C7-714B-8B9E-EA95ADF083C4}" srcOrd="0" destOrd="0" presId="urn:microsoft.com/office/officeart/2016/7/layout/LinearBlockProcessNumbered"/>
    <dgm:cxn modelId="{883A535D-7CFC-4924-A5DB-7D188D01CE7A}" srcId="{51BA7158-673A-46AA-9FF6-077F91E0639A}" destId="{C70F37C1-D293-4F2B-B486-55BD007F0F11}" srcOrd="1" destOrd="0" parTransId="{6ED5226A-7B34-408C-A96F-E7EE8114B80E}" sibTransId="{36311E2A-9BD5-4CAE-ABA5-0858A3690F3D}"/>
    <dgm:cxn modelId="{BFF7265E-FD7A-4448-AA39-1E69B3DF5ED2}" type="presOf" srcId="{7410E85B-B60E-4C4D-BD57-E0676726F7A3}" destId="{ED6ABA48-1260-6C4E-B3F7-F9EB0AF341C0}" srcOrd="0" destOrd="0" presId="urn:microsoft.com/office/officeart/2016/7/layout/LinearBlockProcessNumbered"/>
    <dgm:cxn modelId="{69160B63-A4F9-D444-95DE-DE3A826B9C22}" type="presOf" srcId="{51BA7158-673A-46AA-9FF6-077F91E0639A}" destId="{1CA2E0C4-16C0-9B4B-B48C-624BB84E40EC}" srcOrd="0" destOrd="0" presId="urn:microsoft.com/office/officeart/2016/7/layout/LinearBlockProcessNumbered"/>
    <dgm:cxn modelId="{543F4E66-6AF2-4877-B113-F3BF8087AAFB}" srcId="{51BA7158-673A-46AA-9FF6-077F91E0639A}" destId="{F6B8FE17-7C27-400F-A8D5-72EF6F824AB2}" srcOrd="0" destOrd="0" parTransId="{F26BA2B6-C196-428A-BC99-2334D7BE7DA5}" sibTransId="{27F3A7AC-B46A-4D59-AD71-D28D5A771F90}"/>
    <dgm:cxn modelId="{522AC580-74DA-8243-A530-EAB43687DBEC}" type="presOf" srcId="{C70F37C1-D293-4F2B-B486-55BD007F0F11}" destId="{85A3EE1A-ABAB-9049-9CCC-E43E9BABE981}" srcOrd="1" destOrd="0" presId="urn:microsoft.com/office/officeart/2016/7/layout/LinearBlockProcessNumbered"/>
    <dgm:cxn modelId="{67E1F082-65BF-784C-8AE7-F6D2F7346C06}" type="presOf" srcId="{27F3A7AC-B46A-4D59-AD71-D28D5A771F90}" destId="{61A5ACE2-340E-EE4D-AD3F-A2F23F739ACE}" srcOrd="0" destOrd="0" presId="urn:microsoft.com/office/officeart/2016/7/layout/LinearBlockProcessNumbered"/>
    <dgm:cxn modelId="{2A32A9A6-CFFC-BD40-857B-C91CC6D5BEAD}" type="presOf" srcId="{F6B8FE17-7C27-400F-A8D5-72EF6F824AB2}" destId="{27E68908-A89E-1547-A437-FE101C1BA4C7}" srcOrd="1" destOrd="0" presId="urn:microsoft.com/office/officeart/2016/7/layout/LinearBlockProcessNumbered"/>
    <dgm:cxn modelId="{1A2AC1BD-FAFA-D543-B7B7-02A8CE051C24}" type="presOf" srcId="{C70F37C1-D293-4F2B-B486-55BD007F0F11}" destId="{56E64F25-AA1D-9D4A-98E3-3611BF060C0E}" srcOrd="0" destOrd="0" presId="urn:microsoft.com/office/officeart/2016/7/layout/LinearBlockProcessNumbered"/>
    <dgm:cxn modelId="{3B6A28C4-C6A9-C744-8A72-266075193C06}" type="presOf" srcId="{36311E2A-9BD5-4CAE-ABA5-0858A3690F3D}" destId="{E353B216-953C-474A-BC11-175CFC81ED90}" srcOrd="0" destOrd="0" presId="urn:microsoft.com/office/officeart/2016/7/layout/LinearBlockProcessNumbered"/>
    <dgm:cxn modelId="{A4AC5CEF-75C5-F94A-BCE9-D9F77923768D}" type="presOf" srcId="{CB9DBB18-3ADB-4E98-9BC8-6BB90058200E}" destId="{E4C710D1-8ED2-184B-8F70-8AC2257530F9}" srcOrd="0" destOrd="0" presId="urn:microsoft.com/office/officeart/2016/7/layout/LinearBlockProcessNumbered"/>
    <dgm:cxn modelId="{E79A6591-4B3B-824A-9165-832B96630CA2}" type="presParOf" srcId="{1CA2E0C4-16C0-9B4B-B48C-624BB84E40EC}" destId="{A19AFC40-4FA1-1342-915E-3610CA3048AC}" srcOrd="0" destOrd="0" presId="urn:microsoft.com/office/officeart/2016/7/layout/LinearBlockProcessNumbered"/>
    <dgm:cxn modelId="{68C90F53-E25C-B34B-8AFA-927F9E5CB6E5}" type="presParOf" srcId="{A19AFC40-4FA1-1342-915E-3610CA3048AC}" destId="{A57F59BD-29C7-714B-8B9E-EA95ADF083C4}" srcOrd="0" destOrd="0" presId="urn:microsoft.com/office/officeart/2016/7/layout/LinearBlockProcessNumbered"/>
    <dgm:cxn modelId="{3CDE1C15-7AFA-C847-BA8A-A54A78E76037}" type="presParOf" srcId="{A19AFC40-4FA1-1342-915E-3610CA3048AC}" destId="{61A5ACE2-340E-EE4D-AD3F-A2F23F739ACE}" srcOrd="1" destOrd="0" presId="urn:microsoft.com/office/officeart/2016/7/layout/LinearBlockProcessNumbered"/>
    <dgm:cxn modelId="{B5B06215-7C7E-6C4C-A243-CA0BF7FBE480}" type="presParOf" srcId="{A19AFC40-4FA1-1342-915E-3610CA3048AC}" destId="{27E68908-A89E-1547-A437-FE101C1BA4C7}" srcOrd="2" destOrd="0" presId="urn:microsoft.com/office/officeart/2016/7/layout/LinearBlockProcessNumbered"/>
    <dgm:cxn modelId="{989A7040-C0AC-DE4E-A5C2-C41271C8A036}" type="presParOf" srcId="{1CA2E0C4-16C0-9B4B-B48C-624BB84E40EC}" destId="{DD9C3F55-3BEB-734B-A55C-1A1AF5066237}" srcOrd="1" destOrd="0" presId="urn:microsoft.com/office/officeart/2016/7/layout/LinearBlockProcessNumbered"/>
    <dgm:cxn modelId="{BCACF7CD-AE02-0449-8B8D-411642133C5F}" type="presParOf" srcId="{1CA2E0C4-16C0-9B4B-B48C-624BB84E40EC}" destId="{5AEA910B-9EFA-084A-AD04-109F3B5F95E4}" srcOrd="2" destOrd="0" presId="urn:microsoft.com/office/officeart/2016/7/layout/LinearBlockProcessNumbered"/>
    <dgm:cxn modelId="{6D88AA87-1ECA-6644-B30C-7B5F5E2692AA}" type="presParOf" srcId="{5AEA910B-9EFA-084A-AD04-109F3B5F95E4}" destId="{56E64F25-AA1D-9D4A-98E3-3611BF060C0E}" srcOrd="0" destOrd="0" presId="urn:microsoft.com/office/officeart/2016/7/layout/LinearBlockProcessNumbered"/>
    <dgm:cxn modelId="{680EE49C-4B35-324F-BA25-957EED2AF0A4}" type="presParOf" srcId="{5AEA910B-9EFA-084A-AD04-109F3B5F95E4}" destId="{E353B216-953C-474A-BC11-175CFC81ED90}" srcOrd="1" destOrd="0" presId="urn:microsoft.com/office/officeart/2016/7/layout/LinearBlockProcessNumbered"/>
    <dgm:cxn modelId="{2645828B-8119-8A45-984B-9B9ACC715AB0}" type="presParOf" srcId="{5AEA910B-9EFA-084A-AD04-109F3B5F95E4}" destId="{85A3EE1A-ABAB-9049-9CCC-E43E9BABE981}" srcOrd="2" destOrd="0" presId="urn:microsoft.com/office/officeart/2016/7/layout/LinearBlockProcessNumbered"/>
    <dgm:cxn modelId="{313002A1-2A80-8A42-91A8-CDB1A1EEC1F5}" type="presParOf" srcId="{1CA2E0C4-16C0-9B4B-B48C-624BB84E40EC}" destId="{01505CC6-82F6-A64D-A110-4821556FAE02}" srcOrd="3" destOrd="0" presId="urn:microsoft.com/office/officeart/2016/7/layout/LinearBlockProcessNumbered"/>
    <dgm:cxn modelId="{96F4C2F7-4062-0F49-8199-E25741A6F46A}" type="presParOf" srcId="{1CA2E0C4-16C0-9B4B-B48C-624BB84E40EC}" destId="{F8E21BC1-7730-0043-BBB5-E764A9B9D441}" srcOrd="4" destOrd="0" presId="urn:microsoft.com/office/officeart/2016/7/layout/LinearBlockProcessNumbered"/>
    <dgm:cxn modelId="{B8B851B4-F8EF-4C42-B801-FC60E4C5DAAF}" type="presParOf" srcId="{F8E21BC1-7730-0043-BBB5-E764A9B9D441}" destId="{ED6ABA48-1260-6C4E-B3F7-F9EB0AF341C0}" srcOrd="0" destOrd="0" presId="urn:microsoft.com/office/officeart/2016/7/layout/LinearBlockProcessNumbered"/>
    <dgm:cxn modelId="{366C7292-5F45-084B-B7F0-7230F58EC227}" type="presParOf" srcId="{F8E21BC1-7730-0043-BBB5-E764A9B9D441}" destId="{E4C710D1-8ED2-184B-8F70-8AC2257530F9}" srcOrd="1" destOrd="0" presId="urn:microsoft.com/office/officeart/2016/7/layout/LinearBlockProcessNumbered"/>
    <dgm:cxn modelId="{6996B95E-6D94-214B-8ACF-8B25E2391F16}" type="presParOf" srcId="{F8E21BC1-7730-0043-BBB5-E764A9B9D441}" destId="{FC370D26-E5D7-BB40-B265-12FA03CC4D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F59BD-29C7-714B-8B9E-EA95ADF083C4}">
      <dsp:nvSpPr>
        <dsp:cNvPr id="0" name=""/>
        <dsp:cNvSpPr/>
      </dsp:nvSpPr>
      <dsp:spPr>
        <a:xfrm>
          <a:off x="589" y="295251"/>
          <a:ext cx="2387934" cy="286552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35875" tIns="0" rIns="235875" bIns="330200" numCol="1" spcCol="1270" anchor="t" anchorCtr="0">
          <a:noAutofit/>
        </a:bodyPr>
        <a:lstStyle/>
        <a:p>
          <a:pPr marL="0" lvl="0" indent="0" algn="l" defTabSz="1066800">
            <a:lnSpc>
              <a:spcPct val="90000"/>
            </a:lnSpc>
            <a:spcBef>
              <a:spcPct val="0"/>
            </a:spcBef>
            <a:spcAft>
              <a:spcPct val="35000"/>
            </a:spcAft>
            <a:buNone/>
          </a:pPr>
          <a:r>
            <a:rPr lang="en-US" sz="2400" b="1" kern="1200" dirty="0"/>
            <a:t>Introduction</a:t>
          </a:r>
          <a:br>
            <a:rPr lang="en-US" sz="2400" b="1" kern="1200" dirty="0"/>
          </a:br>
          <a:r>
            <a:rPr lang="en-US" sz="2000" b="0" kern="1200" dirty="0"/>
            <a:t>- Background</a:t>
          </a:r>
          <a:br>
            <a:rPr lang="en-US" sz="2000" b="0" kern="1200" dirty="0"/>
          </a:br>
          <a:r>
            <a:rPr lang="en-US" sz="2000" b="0" kern="1200" dirty="0"/>
            <a:t>- Objective</a:t>
          </a:r>
          <a:br>
            <a:rPr lang="en-US" sz="2000" b="0" kern="1200" dirty="0"/>
          </a:br>
          <a:r>
            <a:rPr lang="en-US" sz="2000" b="0" kern="1200" dirty="0"/>
            <a:t>- Literature Review</a:t>
          </a:r>
          <a:endParaRPr lang="en-US" sz="2400" b="0" kern="1200" dirty="0"/>
        </a:p>
      </dsp:txBody>
      <dsp:txXfrm>
        <a:off x="589" y="1441460"/>
        <a:ext cx="2387934" cy="1719312"/>
      </dsp:txXfrm>
    </dsp:sp>
    <dsp:sp modelId="{61A5ACE2-340E-EE4D-AD3F-A2F23F739ACE}">
      <dsp:nvSpPr>
        <dsp:cNvPr id="0" name=""/>
        <dsp:cNvSpPr/>
      </dsp:nvSpPr>
      <dsp:spPr>
        <a:xfrm>
          <a:off x="589" y="295251"/>
          <a:ext cx="2387934" cy="1146208"/>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35875" tIns="165100" rIns="235875" bIns="165100" numCol="1" spcCol="1270" anchor="ctr" anchorCtr="0">
          <a:noAutofit/>
        </a:bodyPr>
        <a:lstStyle/>
        <a:p>
          <a:pPr marL="0" lvl="0" indent="0" algn="l" defTabSz="2889250">
            <a:lnSpc>
              <a:spcPct val="90000"/>
            </a:lnSpc>
            <a:spcBef>
              <a:spcPct val="0"/>
            </a:spcBef>
            <a:spcAft>
              <a:spcPct val="35000"/>
            </a:spcAft>
            <a:buNone/>
          </a:pPr>
          <a:r>
            <a:rPr lang="en-US" sz="6500" kern="1200"/>
            <a:t>01</a:t>
          </a:r>
        </a:p>
      </dsp:txBody>
      <dsp:txXfrm>
        <a:off x="589" y="295251"/>
        <a:ext cx="2387934" cy="1146208"/>
      </dsp:txXfrm>
    </dsp:sp>
    <dsp:sp modelId="{56E64F25-AA1D-9D4A-98E3-3611BF060C0E}">
      <dsp:nvSpPr>
        <dsp:cNvPr id="0" name=""/>
        <dsp:cNvSpPr/>
      </dsp:nvSpPr>
      <dsp:spPr>
        <a:xfrm>
          <a:off x="2579558" y="295251"/>
          <a:ext cx="2387934" cy="286552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35875" tIns="0" rIns="235875" bIns="330200" numCol="1" spcCol="1270" anchor="t" anchorCtr="0">
          <a:noAutofit/>
        </a:bodyPr>
        <a:lstStyle/>
        <a:p>
          <a:pPr marL="0" lvl="0" indent="0" algn="l" defTabSz="1155700">
            <a:lnSpc>
              <a:spcPct val="90000"/>
            </a:lnSpc>
            <a:spcBef>
              <a:spcPct val="0"/>
            </a:spcBef>
            <a:spcAft>
              <a:spcPct val="35000"/>
            </a:spcAft>
            <a:buNone/>
          </a:pPr>
          <a:r>
            <a:rPr lang="en-US" sz="2600" b="1" kern="1200" dirty="0"/>
            <a:t>Experiment</a:t>
          </a:r>
          <a:br>
            <a:rPr lang="en-US" sz="2600" kern="1200" dirty="0"/>
          </a:br>
          <a:r>
            <a:rPr lang="en-US" sz="2000" kern="1200" dirty="0"/>
            <a:t>- Methodology</a:t>
          </a:r>
          <a:br>
            <a:rPr lang="en-US" sz="2000" kern="1200" dirty="0"/>
          </a:br>
          <a:r>
            <a:rPr lang="en-US" sz="2000" kern="1200" dirty="0"/>
            <a:t>- Result</a:t>
          </a:r>
          <a:br>
            <a:rPr lang="en-US" sz="2000" kern="1200" dirty="0"/>
          </a:br>
          <a:r>
            <a:rPr lang="en-US" sz="2000" kern="1200" dirty="0"/>
            <a:t>- Discussion</a:t>
          </a:r>
          <a:endParaRPr lang="en-US" sz="2600" kern="1200" dirty="0"/>
        </a:p>
      </dsp:txBody>
      <dsp:txXfrm>
        <a:off x="2579558" y="1441460"/>
        <a:ext cx="2387934" cy="1719312"/>
      </dsp:txXfrm>
    </dsp:sp>
    <dsp:sp modelId="{E353B216-953C-474A-BC11-175CFC81ED90}">
      <dsp:nvSpPr>
        <dsp:cNvPr id="0" name=""/>
        <dsp:cNvSpPr/>
      </dsp:nvSpPr>
      <dsp:spPr>
        <a:xfrm>
          <a:off x="2579558" y="295251"/>
          <a:ext cx="2387934" cy="1146208"/>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35875" tIns="165100" rIns="235875" bIns="165100" numCol="1" spcCol="1270" anchor="ctr" anchorCtr="0">
          <a:noAutofit/>
        </a:bodyPr>
        <a:lstStyle/>
        <a:p>
          <a:pPr marL="0" lvl="0" indent="0" algn="l" defTabSz="2889250">
            <a:lnSpc>
              <a:spcPct val="90000"/>
            </a:lnSpc>
            <a:spcBef>
              <a:spcPct val="0"/>
            </a:spcBef>
            <a:spcAft>
              <a:spcPct val="35000"/>
            </a:spcAft>
            <a:buNone/>
          </a:pPr>
          <a:r>
            <a:rPr lang="en-US" sz="6500" kern="1200"/>
            <a:t>02</a:t>
          </a:r>
          <a:endParaRPr lang="en-US" sz="6500" kern="1200" dirty="0"/>
        </a:p>
      </dsp:txBody>
      <dsp:txXfrm>
        <a:off x="2579558" y="295251"/>
        <a:ext cx="2387934" cy="1146208"/>
      </dsp:txXfrm>
    </dsp:sp>
    <dsp:sp modelId="{ED6ABA48-1260-6C4E-B3F7-F9EB0AF341C0}">
      <dsp:nvSpPr>
        <dsp:cNvPr id="0" name=""/>
        <dsp:cNvSpPr/>
      </dsp:nvSpPr>
      <dsp:spPr>
        <a:xfrm>
          <a:off x="5158527" y="295251"/>
          <a:ext cx="2387934" cy="286552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35875" tIns="0" rIns="235875" bIns="330200" numCol="1" spcCol="1270" anchor="t" anchorCtr="0">
          <a:noAutofit/>
        </a:bodyPr>
        <a:lstStyle/>
        <a:p>
          <a:pPr marL="0" lvl="0" indent="0" algn="l" defTabSz="1155700">
            <a:lnSpc>
              <a:spcPct val="90000"/>
            </a:lnSpc>
            <a:spcBef>
              <a:spcPct val="0"/>
            </a:spcBef>
            <a:spcAft>
              <a:spcPct val="35000"/>
            </a:spcAft>
            <a:buNone/>
          </a:pPr>
          <a:r>
            <a:rPr lang="en-US" sz="2600" b="1" kern="1200" dirty="0"/>
            <a:t>Conclusion and Future Work</a:t>
          </a:r>
        </a:p>
      </dsp:txBody>
      <dsp:txXfrm>
        <a:off x="5158527" y="1441460"/>
        <a:ext cx="2387934" cy="1719312"/>
      </dsp:txXfrm>
    </dsp:sp>
    <dsp:sp modelId="{E4C710D1-8ED2-184B-8F70-8AC2257530F9}">
      <dsp:nvSpPr>
        <dsp:cNvPr id="0" name=""/>
        <dsp:cNvSpPr/>
      </dsp:nvSpPr>
      <dsp:spPr>
        <a:xfrm>
          <a:off x="5158527" y="295251"/>
          <a:ext cx="2387934" cy="1146208"/>
        </a:xfrm>
        <a:prstGeom prst="rect">
          <a:avLst/>
        </a:prstGeom>
        <a:noFill/>
        <a:ln w="25400" cap="flat" cmpd="sng" algn="ctr">
          <a:noFill/>
          <a:prstDash val="solid"/>
        </a:ln>
        <a:effectLst>
          <a:outerShdw blurRad="40000" dist="20000" dir="5400000" rotWithShape="0">
            <a:srgbClr val="000000">
              <a:alpha val="38000"/>
            </a:srgbClr>
          </a:outerShdw>
        </a:effectLst>
        <a:sp3d/>
      </dsp:spPr>
      <dsp:style>
        <a:lnRef idx="2">
          <a:scrgbClr r="0" g="0" b="0"/>
        </a:lnRef>
        <a:fillRef idx="1">
          <a:scrgbClr r="0" g="0" b="0"/>
        </a:fillRef>
        <a:effectRef idx="1">
          <a:scrgbClr r="0" g="0" b="0"/>
        </a:effectRef>
        <a:fontRef idx="minor">
          <a:schemeClr val="lt1"/>
        </a:fontRef>
      </dsp:style>
      <dsp:txBody>
        <a:bodyPr spcFirstLastPara="0" vert="horz" wrap="square" lIns="235875" tIns="165100" rIns="235875" bIns="165100" numCol="1" spcCol="1270" anchor="ctr" anchorCtr="0">
          <a:noAutofit/>
        </a:bodyPr>
        <a:lstStyle/>
        <a:p>
          <a:pPr marL="0" lvl="0" indent="0" algn="l" defTabSz="2889250">
            <a:lnSpc>
              <a:spcPct val="90000"/>
            </a:lnSpc>
            <a:spcBef>
              <a:spcPct val="0"/>
            </a:spcBef>
            <a:spcAft>
              <a:spcPct val="35000"/>
            </a:spcAft>
            <a:buNone/>
          </a:pPr>
          <a:r>
            <a:rPr lang="en-US" sz="6500" kern="1200"/>
            <a:t>03</a:t>
          </a:r>
        </a:p>
      </dsp:txBody>
      <dsp:txXfrm>
        <a:off x="5158527" y="295251"/>
        <a:ext cx="2387934" cy="114620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ABC88-A2B2-1849-BF75-9A3ACB043421}"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D8738-B19E-5546-A152-0881ABF85CBD}" type="slidenum">
              <a:rPr lang="en-US" smtClean="0"/>
              <a:t>‹#›</a:t>
            </a:fld>
            <a:endParaRPr lang="en-US"/>
          </a:p>
        </p:txBody>
      </p:sp>
    </p:spTree>
    <p:extLst>
      <p:ext uri="{BB962C8B-B14F-4D97-AF65-F5344CB8AC3E}">
        <p14:creationId xmlns:p14="http://schemas.microsoft.com/office/powerpoint/2010/main" val="750011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a:t>
            </a:fld>
            <a:endParaRPr lang="en-US"/>
          </a:p>
        </p:txBody>
      </p:sp>
    </p:spTree>
    <p:extLst>
      <p:ext uri="{BB962C8B-B14F-4D97-AF65-F5344CB8AC3E}">
        <p14:creationId xmlns:p14="http://schemas.microsoft.com/office/powerpoint/2010/main" val="31957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Canny edge detection includes a stage of smoothing with Gaussian filter. Helps in reducing noise and irrelevant details.</a:t>
            </a:r>
          </a:p>
          <a:p>
            <a:r>
              <a:rPr lang="en-US" sz="1200" dirty="0"/>
              <a:t>Edge detection helps to isolate characters from the background and each other in the case of cursive or connected scripts.</a:t>
            </a:r>
          </a:p>
          <a:p>
            <a:r>
              <a:rPr lang="en-AU" sz="1800" dirty="0">
                <a:effectLst/>
                <a:latin typeface="NimbusRomNo9L"/>
              </a:rPr>
              <a:t>The Canny Edge Detection is parameterized by two threshold values that govern the detection of edges, set at </a:t>
            </a:r>
            <a:r>
              <a:rPr lang="en-AU" sz="1800" dirty="0">
                <a:effectLst/>
                <a:latin typeface="CMR10"/>
              </a:rPr>
              <a:t>100 </a:t>
            </a:r>
            <a:r>
              <a:rPr lang="en-AU" sz="1800" dirty="0">
                <a:effectLst/>
                <a:latin typeface="NimbusRomNo9L"/>
              </a:rPr>
              <a:t>and </a:t>
            </a:r>
            <a:r>
              <a:rPr lang="en-AU" sz="1800" dirty="0">
                <a:effectLst/>
                <a:latin typeface="CMR10"/>
              </a:rPr>
              <a:t>200 </a:t>
            </a:r>
            <a:r>
              <a:rPr lang="en-AU" sz="1800" dirty="0">
                <a:effectLst/>
                <a:latin typeface="NimbusRomNo9L"/>
              </a:rPr>
              <a:t>respectively in this instance. The selection of these thresholds is critical, as it influences the sensitivity of the edge detection process. A lower threshold may result in the detection of spurious edges, while a higher threshold may overlook significant yet subtle edges. </a:t>
            </a:r>
            <a:endParaRPr lang="en-AU" sz="2800"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16</a:t>
            </a:fld>
            <a:endParaRPr lang="en-US"/>
          </a:p>
        </p:txBody>
      </p:sp>
    </p:spTree>
    <p:extLst>
      <p:ext uri="{BB962C8B-B14F-4D97-AF65-F5344CB8AC3E}">
        <p14:creationId xmlns:p14="http://schemas.microsoft.com/office/powerpoint/2010/main" val="3046741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Upon loading an image in grayscale, the </a:t>
            </a:r>
            <a:r>
              <a:rPr lang="en-AU" sz="1800" i="1" dirty="0">
                <a:effectLst/>
                <a:latin typeface="NimbusRomNo9L"/>
              </a:rPr>
              <a:t>’cv2.threshold’ </a:t>
            </a:r>
            <a:r>
              <a:rPr lang="en-AU" sz="1800" dirty="0">
                <a:effectLst/>
                <a:latin typeface="NimbusRomNo9L"/>
              </a:rPr>
              <a:t>function is invoked with the flag </a:t>
            </a:r>
            <a:r>
              <a:rPr lang="en-AU" sz="1800" i="1" dirty="0">
                <a:effectLst/>
                <a:latin typeface="NimbusRomNo9L"/>
              </a:rPr>
              <a:t>’cv2.THRESH_BINARY’ </a:t>
            </a:r>
            <a:r>
              <a:rPr lang="en-AU" sz="1800" dirty="0">
                <a:effectLst/>
                <a:latin typeface="NimbusRomNo9L"/>
              </a:rPr>
              <a:t>and </a:t>
            </a:r>
            <a:r>
              <a:rPr lang="en-AU" sz="1800" i="1" dirty="0">
                <a:effectLst/>
                <a:latin typeface="NimbusRomNo9L"/>
              </a:rPr>
              <a:t>’cv2.THRESH_OTSU’</a:t>
            </a:r>
            <a:r>
              <a:rPr lang="en-AU" sz="1800" dirty="0">
                <a:effectLst/>
                <a:latin typeface="NimbusRomNo9L"/>
              </a:rPr>
              <a:t>. The former flag indicates the binary nature of the thresholding process, while the latter automatically determines the optimal threshold value based on the bimodal histogram of pixel intensities, a </a:t>
            </a:r>
            <a:r>
              <a:rPr lang="en-AU" sz="1800" dirty="0" err="1">
                <a:effectLst/>
                <a:latin typeface="NimbusRomNo9L"/>
              </a:rPr>
              <a:t>distin</a:t>
            </a:r>
            <a:r>
              <a:rPr lang="en-AU" sz="1800" dirty="0">
                <a:effectLst/>
                <a:latin typeface="NimbusRomNo9L"/>
              </a:rPr>
              <a:t>- </a:t>
            </a:r>
            <a:r>
              <a:rPr lang="en-AU" sz="1800" dirty="0" err="1">
                <a:effectLst/>
                <a:latin typeface="NimbusRomNo9L"/>
              </a:rPr>
              <a:t>guishing</a:t>
            </a:r>
            <a:r>
              <a:rPr lang="en-AU" sz="1800" dirty="0">
                <a:effectLst/>
                <a:latin typeface="NimbusRomNo9L"/>
              </a:rPr>
              <a:t> feature of Otsu’s algorithm. </a:t>
            </a:r>
            <a:endParaRPr lang="en-AU"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17</a:t>
            </a:fld>
            <a:endParaRPr lang="en-US"/>
          </a:p>
        </p:txBody>
      </p:sp>
    </p:spTree>
    <p:extLst>
      <p:ext uri="{BB962C8B-B14F-4D97-AF65-F5344CB8AC3E}">
        <p14:creationId xmlns:p14="http://schemas.microsoft.com/office/powerpoint/2010/main" val="288441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experiment, I applied Accuracy, Precision, Recall, F1, WER and CER as my performance evaluation metrics.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Word Error Rate (WER) is a critical metric in this context, calculated based on the </a:t>
            </a:r>
            <a:r>
              <a:rPr lang="en-AU" sz="1800" dirty="0" err="1">
                <a:effectLst/>
                <a:latin typeface="NimbusRomNo9L"/>
              </a:rPr>
              <a:t>Levenshtein</a:t>
            </a:r>
            <a:r>
              <a:rPr lang="en-AU" sz="1800" dirty="0">
                <a:effectLst/>
                <a:latin typeface="NimbusRomNo9L"/>
              </a:rPr>
              <a:t> distance, but at the level of words. They are aiming to solve the challenge in evaluating OCR performance when the length of the word recognized by the system differs from that of the ground truth, which is assumed to be correct. A lower WER is indicative of better recognition performance, with few errors detected.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CER is a more nuanced evaluation, aiming to solve the issue existed in WER particularly when an entire word is deemed incorrect due to a single letter’s error. </a:t>
            </a:r>
            <a:endParaRPr lang="en-AU"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While WER and CER provides a quantitative measure of error, it does not offer insights into the specific nature of these errors. Thus Precision, Recall and F1 score is used to provide a further analysis. </a:t>
            </a:r>
            <a:r>
              <a:rPr lang="en-AU" sz="5400" dirty="0">
                <a:effectLst/>
                <a:latin typeface="NimbusRomNo9L"/>
              </a:rPr>
              <a:t>F1 Score is the weighted average of Precision and Recall, It takes both false positives and false negatives into account and thus making it a more robust measure than accuracy. Sometimes F1 score alone might seem high, but it could be due to a very high recall but low precision which in the real-world cases may not be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4000" dirty="0"/>
          </a:p>
          <a:p>
            <a:endParaRPr lang="en-AU"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18</a:t>
            </a:fld>
            <a:endParaRPr lang="en-US"/>
          </a:p>
        </p:txBody>
      </p:sp>
    </p:spTree>
    <p:extLst>
      <p:ext uri="{BB962C8B-B14F-4D97-AF65-F5344CB8AC3E}">
        <p14:creationId xmlns:p14="http://schemas.microsoft.com/office/powerpoint/2010/main" val="2113434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NimbusRomNo9L"/>
              </a:rPr>
              <a:t>The flowchart depicts the operational workflow of an integrated OCR scoring system designed to process a given text from an image. Firstly, an image containing the text </a:t>
            </a:r>
            <a:r>
              <a:rPr lang="en-AU" sz="1800" i="1" dirty="0">
                <a:effectLst/>
                <a:latin typeface="NimbusRomNo9L"/>
              </a:rPr>
              <a:t>"Apples grow on trees" </a:t>
            </a:r>
            <a:r>
              <a:rPr lang="en-AU" sz="1800" dirty="0">
                <a:effectLst/>
                <a:latin typeface="NimbusRomNo9L"/>
              </a:rPr>
              <a:t>serves as the input. The image is then simultaneously processed by four different OCR engines: Tesseract OCR, </a:t>
            </a:r>
            <a:r>
              <a:rPr lang="en-AU" sz="1800" dirty="0" err="1">
                <a:effectLst/>
                <a:latin typeface="NimbusRomNo9L"/>
              </a:rPr>
              <a:t>Keras</a:t>
            </a:r>
            <a:r>
              <a:rPr lang="en-AU" sz="1800" dirty="0">
                <a:effectLst/>
                <a:latin typeface="NimbusRomNo9L"/>
              </a:rPr>
              <a:t> OCR, Paddle OCR, and Microsoft Azure Computer Vision. Each OCR engine </a:t>
            </a:r>
            <a:r>
              <a:rPr lang="en-AU" sz="1800" dirty="0" err="1">
                <a:effectLst/>
                <a:latin typeface="NimbusRomNo9L"/>
              </a:rPr>
              <a:t>analyzes</a:t>
            </a:r>
            <a:r>
              <a:rPr lang="en-AU" sz="1800" dirty="0">
                <a:effectLst/>
                <a:latin typeface="NimbusRomNo9L"/>
              </a:rPr>
              <a:t> the image and provides its output, along with a confidence score and a Character Error Rate (CER) for each word detected. </a:t>
            </a:r>
            <a:endParaRPr lang="en-AU" dirty="0"/>
          </a:p>
          <a:p>
            <a:r>
              <a:rPr lang="en-AU" sz="1800" dirty="0">
                <a:effectLst/>
                <a:latin typeface="NimbusRomNo9L"/>
              </a:rPr>
              <a:t>For example, Tesseract OCR identifies "</a:t>
            </a:r>
            <a:r>
              <a:rPr lang="en-AU" sz="1800" i="1" dirty="0">
                <a:effectLst/>
                <a:latin typeface="NimbusRomNo9L"/>
              </a:rPr>
              <a:t>Apples</a:t>
            </a:r>
            <a:r>
              <a:rPr lang="en-AU" sz="1800" dirty="0">
                <a:effectLst/>
                <a:latin typeface="NimbusRomNo9L"/>
              </a:rPr>
              <a:t>" with a high confidence of 0.96 but mistakes "</a:t>
            </a:r>
            <a:r>
              <a:rPr lang="en-AU" sz="1800" i="1" dirty="0">
                <a:effectLst/>
                <a:latin typeface="NimbusRomNo9L"/>
              </a:rPr>
              <a:t>grow</a:t>
            </a:r>
            <a:r>
              <a:rPr lang="en-AU" sz="1800" dirty="0">
                <a:effectLst/>
                <a:latin typeface="NimbusRomNo9L"/>
              </a:rPr>
              <a:t>" for "</a:t>
            </a:r>
            <a:r>
              <a:rPr lang="en-AU" sz="1800" i="1" dirty="0">
                <a:effectLst/>
                <a:latin typeface="NimbusRomNo9L"/>
              </a:rPr>
              <a:t>9row</a:t>
            </a:r>
            <a:r>
              <a:rPr lang="en-AU" sz="1800" dirty="0">
                <a:effectLst/>
                <a:latin typeface="NimbusRomNo9L"/>
              </a:rPr>
              <a:t>" with a lower confidence and CER. </a:t>
            </a:r>
            <a:r>
              <a:rPr lang="en-AU" sz="1800" dirty="0" err="1">
                <a:effectLst/>
                <a:latin typeface="NimbusRomNo9L"/>
              </a:rPr>
              <a:t>Keras</a:t>
            </a:r>
            <a:r>
              <a:rPr lang="en-AU" sz="1800" dirty="0">
                <a:effectLst/>
                <a:latin typeface="NimbusRomNo9L"/>
              </a:rPr>
              <a:t> OCR recognizes "</a:t>
            </a:r>
            <a:r>
              <a:rPr lang="en-AU" sz="1800" i="1" dirty="0">
                <a:effectLst/>
                <a:latin typeface="NimbusRomNo9L"/>
              </a:rPr>
              <a:t>Apple</a:t>
            </a:r>
            <a:r>
              <a:rPr lang="en-AU" sz="1800" dirty="0">
                <a:effectLst/>
                <a:latin typeface="NimbusRomNo9L"/>
              </a:rPr>
              <a:t>" without the ’</a:t>
            </a:r>
            <a:r>
              <a:rPr lang="en-AU" sz="1800" i="1" dirty="0">
                <a:effectLst/>
                <a:latin typeface="NimbusRomNo9L"/>
              </a:rPr>
              <a:t>s</a:t>
            </a:r>
            <a:r>
              <a:rPr lang="en-AU" sz="1800" dirty="0">
                <a:effectLst/>
                <a:latin typeface="NimbusRomNo9L"/>
              </a:rPr>
              <a:t>’, and similarly has varying confidence levels and CERs for other words. Paddle OCR correctly identifies "Apples" and "grow" with high confidence and has lower CERs. Lastly, Azure OCR shows high confidence and low CER for most words, with "trees" having the highest confidence at 0.99. </a:t>
            </a:r>
            <a:endParaRPr lang="en-AU" dirty="0"/>
          </a:p>
          <a:p>
            <a:r>
              <a:rPr lang="en-AU" sz="1800" dirty="0">
                <a:effectLst/>
                <a:latin typeface="NimbusRomNo9L"/>
              </a:rPr>
              <a:t>The outputs of all OCR engines are then aggregated and passed on to the integrated scoring system to evaluate each word based on the provided confidence scores and CER from each OCR engine. If an OCR engine consistently performs well on certain types of texts, more weight is given to its output in the scoring process. The final output is a string of words that have been selected based on the highest score from the aggregated results, aiming to form the most accurate rendition of the text from the image. </a:t>
            </a:r>
            <a:endParaRPr lang="en-AU" dirty="0"/>
          </a:p>
        </p:txBody>
      </p:sp>
      <p:sp>
        <p:nvSpPr>
          <p:cNvPr id="4" name="Slide Number Placeholder 3"/>
          <p:cNvSpPr>
            <a:spLocks noGrp="1"/>
          </p:cNvSpPr>
          <p:nvPr>
            <p:ph type="sldNum" sz="quarter" idx="5"/>
          </p:nvPr>
        </p:nvSpPr>
        <p:spPr/>
        <p:txBody>
          <a:bodyPr/>
          <a:lstStyle/>
          <a:p>
            <a:fld id="{8AED8738-B19E-5546-A152-0881ABF85CBD}" type="slidenum">
              <a:rPr lang="en-US" smtClean="0"/>
              <a:t>19</a:t>
            </a:fld>
            <a:endParaRPr lang="en-US"/>
          </a:p>
        </p:txBody>
      </p:sp>
    </p:spTree>
    <p:extLst>
      <p:ext uri="{BB962C8B-B14F-4D97-AF65-F5344CB8AC3E}">
        <p14:creationId xmlns:p14="http://schemas.microsoft.com/office/powerpoint/2010/main" val="401901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when tested on the IAM Printed dataset. The data indicates that the Integrated System exhibits a marginally superior performance compared to the other OCR engines.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 Canny edge detection method, results in a general performance decline across all OCR engines. However, Paddle shows a slight improvement, while Azure and the Integrated Method are less impacted, indicating their robustness to image quality fluctuations, possibly due to their underlying architectures designed to be less sensitive to input noise and variance.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Otsu’s thresholding method positively impacts performance metrics across all OCR engines, with Tesseract and </a:t>
            </a:r>
            <a:r>
              <a:rPr lang="en-AU" sz="1800" dirty="0" err="1">
                <a:effectLst/>
                <a:latin typeface="NimbusRomNo9L"/>
              </a:rPr>
              <a:t>Keras</a:t>
            </a:r>
            <a:r>
              <a:rPr lang="en-AU" sz="1800" dirty="0">
                <a:effectLst/>
                <a:latin typeface="NimbusRomNo9L"/>
              </a:rPr>
              <a:t> exhibiting the most substantial gains. This improvement may stem from the method’s binary thresholding process, which reduces input variability and simplifies character recognition, particularly for engines that might struggle with nuanced grayscale values such as Tesseract and </a:t>
            </a:r>
            <a:r>
              <a:rPr lang="en-AU" sz="1800" dirty="0" err="1">
                <a:effectLst/>
                <a:latin typeface="NimbusRomNo9L"/>
              </a:rPr>
              <a:t>Keras</a:t>
            </a:r>
            <a:r>
              <a:rPr lang="en-AU" sz="1800" dirty="0">
                <a:effectLst/>
                <a:latin typeface="NimbusRomNo9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Edge detection and Thresholding reduces the OCR processing time </a:t>
            </a:r>
            <a:r>
              <a:rPr lang="en-AU" sz="1200" dirty="0">
                <a:effectLst/>
                <a:latin typeface="NimbusRomNo9L"/>
              </a:rPr>
              <a:t>due to binarization and noise reduction that simplify the image’s dimensionality and complexity.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8AED8738-B19E-5546-A152-0881ABF85CBD}" type="slidenum">
              <a:rPr lang="en-US" smtClean="0"/>
              <a:t>21</a:t>
            </a:fld>
            <a:endParaRPr lang="en-US"/>
          </a:p>
        </p:txBody>
      </p:sp>
    </p:spTree>
    <p:extLst>
      <p:ext uri="{BB962C8B-B14F-4D97-AF65-F5344CB8AC3E}">
        <p14:creationId xmlns:p14="http://schemas.microsoft.com/office/powerpoint/2010/main" val="395994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Autocorrect features prove to be moderately beneficial, particularly in reducing the Word Error Rate (WER), but do not substantially influence other metrics. Notably, the impact of autocorrect is more pronounced for </a:t>
            </a:r>
            <a:r>
              <a:rPr lang="en-AU" sz="1800" dirty="0" err="1">
                <a:effectLst/>
                <a:latin typeface="NimbusRomNo9L"/>
              </a:rPr>
              <a:t>Keras</a:t>
            </a:r>
            <a:r>
              <a:rPr lang="en-AU" sz="1800" dirty="0">
                <a:effectLst/>
                <a:latin typeface="NimbusRomNo9L"/>
              </a:rPr>
              <a:t> and Tesseract compared to Paddle, Azure, and the Integrated System. This differential effect is due to that </a:t>
            </a:r>
            <a:r>
              <a:rPr lang="en-AU" sz="1800" dirty="0" err="1">
                <a:effectLst/>
                <a:latin typeface="NimbusRomNo9L"/>
              </a:rPr>
              <a:t>Keras</a:t>
            </a:r>
            <a:r>
              <a:rPr lang="en-AU" sz="1800" dirty="0">
                <a:effectLst/>
                <a:latin typeface="NimbusRomNo9L"/>
              </a:rPr>
              <a:t> and Tesseract relies on exact character matches, which are more prone to error without the assistance of a context-aware autocorrect system. </a:t>
            </a:r>
            <a:endParaRPr lang="en-AU"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22</a:t>
            </a:fld>
            <a:endParaRPr lang="en-US"/>
          </a:p>
        </p:txBody>
      </p:sp>
    </p:spTree>
    <p:extLst>
      <p:ext uri="{BB962C8B-B14F-4D97-AF65-F5344CB8AC3E}">
        <p14:creationId xmlns:p14="http://schemas.microsoft.com/office/powerpoint/2010/main" val="2023553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It shows that all OCR engines tend to perform a lot less effectively on handwritten text compared to printed text. Tesseract shows a significant difference in performance, with a much higher F1 score for printed text. Azure OCR exhibits a relatively smaller disparity between printed and handwritten text performance. </a:t>
            </a:r>
            <a:endParaRPr lang="en-A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This disparity is primarily because OCR works by pattern recognition which is easier for printed text recognition. However, human handwriting, especially in cursive form, typically lacks consistent patterns. They are usually more diverse and complex, often have variations in character shapes, sizes, and spacings, which challenges the pattern recognition capabilities of general OCR technologies.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reason why </a:t>
            </a:r>
            <a:r>
              <a:rPr lang="en-AU" sz="1800" dirty="0">
                <a:effectLst/>
                <a:latin typeface="NimbusRomNo9L"/>
              </a:rPr>
              <a:t>Azure OCR stands out in handwriting recognition </a:t>
            </a:r>
            <a:r>
              <a:rPr lang="en-AU" sz="2800" dirty="0"/>
              <a:t>is because it </a:t>
            </a:r>
            <a:r>
              <a:rPr lang="en-AU" sz="1800" dirty="0">
                <a:effectLst/>
                <a:latin typeface="NimbusRomNo9L"/>
              </a:rPr>
              <a:t>has employed sophisticated techniques like Intelligent Character Recognition (ICR), which is specifically designed to handle the complexities of handwritten characters and cursive writing.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23</a:t>
            </a:fld>
            <a:endParaRPr lang="en-US"/>
          </a:p>
        </p:txBody>
      </p:sp>
    </p:spTree>
    <p:extLst>
      <p:ext uri="{BB962C8B-B14F-4D97-AF65-F5344CB8AC3E}">
        <p14:creationId xmlns:p14="http://schemas.microsoft.com/office/powerpoint/2010/main" val="81002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mj-lt"/>
              </a:rPr>
              <a:t>Tesseract and </a:t>
            </a:r>
            <a:r>
              <a:rPr lang="en-AU" sz="1800" dirty="0" err="1">
                <a:latin typeface="+mj-lt"/>
              </a:rPr>
              <a:t>Keras</a:t>
            </a:r>
            <a:r>
              <a:rPr lang="en-AU" sz="1800" dirty="0">
                <a:latin typeface="+mj-lt"/>
              </a:rPr>
              <a:t>, exhibiting high recall but low precision, suggest a tendency to overgeneralize. </a:t>
            </a:r>
            <a:r>
              <a:rPr lang="en-AU" sz="1800" dirty="0">
                <a:effectLst/>
                <a:latin typeface="NimbusRomNo9L"/>
              </a:rPr>
              <a:t>This means they identify the most relevant text (high recall) but also incorrectly classify irrelevant elements as text (low precision), resulting in numerous false positives.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In contrast, Azure demonstrates high precision with slightly lower recall. This im- plies that while it accurately identifies relevant text (high precision), it may miss some relevant instances (lower recall). </a:t>
            </a:r>
            <a:endParaRPr lang="en-AU" sz="1200" dirty="0">
              <a:latin typeface="Tw Cen MT" panose="020B06020201040206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NimbusRomNo9L"/>
              </a:rPr>
              <a:t>OCR technology is sensitive to image quality, and when faced with low-resolution, poorly lit, or low-contrast images, its text recognition capability is significantly diminished. Additionally, OCR struggles with documents that have complex or unconventional layouts, such as multiple columns or embedded graphical elements. These complexities require more advanced processing, which can increase the time needed for accurate text recognition. </a:t>
            </a:r>
            <a:endParaRPr lang="en-AU"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8AED8738-B19E-5546-A152-0881ABF85CBD}" type="slidenum">
              <a:rPr lang="en-US" smtClean="0"/>
              <a:t>24</a:t>
            </a:fld>
            <a:endParaRPr lang="en-US"/>
          </a:p>
        </p:txBody>
      </p:sp>
    </p:spTree>
    <p:extLst>
      <p:ext uri="{BB962C8B-B14F-4D97-AF65-F5344CB8AC3E}">
        <p14:creationId xmlns:p14="http://schemas.microsoft.com/office/powerpoint/2010/main" val="36205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AU" sz="1800" dirty="0">
                <a:solidFill>
                  <a:srgbClr val="002060"/>
                </a:solidFill>
                <a:latin typeface="+mn-lt"/>
              </a:rPr>
              <a:t>OCR model performance can be improved by </a:t>
            </a:r>
            <a:r>
              <a:rPr lang="en-AU" sz="1800" dirty="0">
                <a:solidFill>
                  <a:srgbClr val="002060"/>
                </a:solidFill>
                <a:effectLst/>
                <a:latin typeface="+mn-lt"/>
              </a:rPr>
              <a:t>reducing the complexity of the input images.</a:t>
            </a:r>
          </a:p>
          <a:p>
            <a:pPr lvl="1"/>
            <a:r>
              <a:rPr lang="en-AU" sz="1600" dirty="0">
                <a:effectLst/>
                <a:latin typeface="+mn-lt"/>
              </a:rPr>
              <a:t>The impact of pre-processing techniques such as Otsu’s thresholding is notably significant, especially for Tesseract and </a:t>
            </a:r>
            <a:r>
              <a:rPr lang="en-AU" sz="1600" dirty="0" err="1">
                <a:effectLst/>
                <a:latin typeface="+mn-lt"/>
              </a:rPr>
              <a:t>Keras</a:t>
            </a:r>
            <a:r>
              <a:rPr lang="en-AU" sz="1600" dirty="0">
                <a:latin typeface="+mn-lt"/>
              </a:rPr>
              <a:t>.</a:t>
            </a:r>
          </a:p>
          <a:p>
            <a:pPr lvl="1"/>
            <a:r>
              <a:rPr lang="en-AU" sz="1600" dirty="0">
                <a:latin typeface="+mn-lt"/>
              </a:rPr>
              <a:t>I</a:t>
            </a:r>
            <a:r>
              <a:rPr lang="en-AU" sz="1600" dirty="0">
                <a:effectLst/>
                <a:latin typeface="+mn-lt"/>
              </a:rPr>
              <a:t>mprovement is not universally applicable, as evidenced by the Integrated Method’s consistent performance irrespective of such pre-processing, indicating a possible intrinsic optimization within its composite algorithms. </a:t>
            </a:r>
          </a:p>
          <a:p>
            <a:r>
              <a:rPr lang="en-US" dirty="0"/>
              <a:t>2. </a:t>
            </a:r>
            <a:r>
              <a:rPr lang="en-AU" sz="1800" dirty="0">
                <a:solidFill>
                  <a:srgbClr val="002060"/>
                </a:solidFill>
                <a:effectLst/>
                <a:latin typeface="+mn-lt"/>
              </a:rPr>
              <a:t>Autocorrect features introduces a modest enhancement in reducing the Word Error Rate (WER), yet it introduces extra processing time for all OCR </a:t>
            </a:r>
          </a:p>
          <a:p>
            <a:pPr lvl="1"/>
            <a:r>
              <a:rPr lang="en-AU" sz="1600" dirty="0">
                <a:effectLst/>
                <a:latin typeface="+mn-lt"/>
              </a:rPr>
              <a:t>This increment suggests a diminishing return for engines already equipped with advanced error-correction capabilities, pointing to a potential redundancy of the autocorrect step in such sophisticated systems. </a:t>
            </a:r>
          </a:p>
          <a:p>
            <a:r>
              <a:rPr lang="en-US" dirty="0"/>
              <a:t>3. </a:t>
            </a:r>
            <a:r>
              <a:rPr lang="en-AU" sz="1800" dirty="0">
                <a:solidFill>
                  <a:srgbClr val="002060"/>
                </a:solidFill>
                <a:latin typeface="+mn-lt"/>
              </a:rPr>
              <a:t>Synergizing OCR engines via integrated scoring system can outperform individual OCR models</a:t>
            </a:r>
          </a:p>
          <a:p>
            <a:pPr lvl="1"/>
            <a:r>
              <a:rPr lang="en-AU" sz="1600" dirty="0">
                <a:effectLst/>
                <a:latin typeface="+mn-lt"/>
              </a:rPr>
              <a:t>Integrated System as the superior method across various settings, demonstrating exceptional robustness and consistently high performance across various </a:t>
            </a:r>
            <a:r>
              <a:rPr lang="en-AU" sz="1600" dirty="0" err="1">
                <a:effectLst/>
                <a:latin typeface="+mn-lt"/>
              </a:rPr>
              <a:t>preprocessing</a:t>
            </a:r>
            <a:r>
              <a:rPr lang="en-AU" sz="1600" dirty="0">
                <a:effectLst/>
                <a:latin typeface="+mn-lt"/>
              </a:rPr>
              <a:t> conditions and datasets. </a:t>
            </a:r>
            <a:endParaRPr lang="en-AU" sz="1400" dirty="0">
              <a:latin typeface="+mn-lt"/>
            </a:endParaRPr>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26</a:t>
            </a:fld>
            <a:endParaRPr lang="en-US"/>
          </a:p>
        </p:txBody>
      </p:sp>
    </p:spTree>
    <p:extLst>
      <p:ext uri="{BB962C8B-B14F-4D97-AF65-F5344CB8AC3E}">
        <p14:creationId xmlns:p14="http://schemas.microsoft.com/office/powerpoint/2010/main" val="313855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27</a:t>
            </a:fld>
            <a:endParaRPr lang="en-US"/>
          </a:p>
        </p:txBody>
      </p:sp>
    </p:spTree>
    <p:extLst>
      <p:ext uri="{BB962C8B-B14F-4D97-AF65-F5344CB8AC3E}">
        <p14:creationId xmlns:p14="http://schemas.microsoft.com/office/powerpoint/2010/main" val="247193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a:t>
            </a:fld>
            <a:endParaRPr lang="en-US"/>
          </a:p>
        </p:txBody>
      </p:sp>
    </p:spTree>
    <p:extLst>
      <p:ext uri="{BB962C8B-B14F-4D97-AF65-F5344CB8AC3E}">
        <p14:creationId xmlns:p14="http://schemas.microsoft.com/office/powerpoint/2010/main" val="356167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key extraction I want to present in my capstone project. Any Questions are welcomed.</a:t>
            </a:r>
          </a:p>
        </p:txBody>
      </p:sp>
      <p:sp>
        <p:nvSpPr>
          <p:cNvPr id="4" name="Slide Number Placeholder 3"/>
          <p:cNvSpPr>
            <a:spLocks noGrp="1"/>
          </p:cNvSpPr>
          <p:nvPr>
            <p:ph type="sldNum" sz="quarter" idx="5"/>
          </p:nvPr>
        </p:nvSpPr>
        <p:spPr/>
        <p:txBody>
          <a:bodyPr/>
          <a:lstStyle/>
          <a:p>
            <a:fld id="{8AED8738-B19E-5546-A152-0881ABF85CBD}" type="slidenum">
              <a:rPr lang="en-US" smtClean="0"/>
              <a:t>28</a:t>
            </a:fld>
            <a:endParaRPr lang="en-US"/>
          </a:p>
        </p:txBody>
      </p:sp>
    </p:spTree>
    <p:extLst>
      <p:ext uri="{BB962C8B-B14F-4D97-AF65-F5344CB8AC3E}">
        <p14:creationId xmlns:p14="http://schemas.microsoft.com/office/powerpoint/2010/main" val="374316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29</a:t>
            </a:fld>
            <a:endParaRPr lang="en-US"/>
          </a:p>
        </p:txBody>
      </p:sp>
    </p:spTree>
    <p:extLst>
      <p:ext uri="{BB962C8B-B14F-4D97-AF65-F5344CB8AC3E}">
        <p14:creationId xmlns:p14="http://schemas.microsoft.com/office/powerpoint/2010/main" val="314018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31</a:t>
            </a:fld>
            <a:endParaRPr lang="en-US"/>
          </a:p>
        </p:txBody>
      </p:sp>
    </p:spTree>
    <p:extLst>
      <p:ext uri="{BB962C8B-B14F-4D97-AF65-F5344CB8AC3E}">
        <p14:creationId xmlns:p14="http://schemas.microsoft.com/office/powerpoint/2010/main" val="295377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4</a:t>
            </a:fld>
            <a:endParaRPr lang="en-US"/>
          </a:p>
        </p:txBody>
      </p:sp>
    </p:spTree>
    <p:extLst>
      <p:ext uri="{BB962C8B-B14F-4D97-AF65-F5344CB8AC3E}">
        <p14:creationId xmlns:p14="http://schemas.microsoft.com/office/powerpoint/2010/main" val="407606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b="1" i="0" dirty="0">
                <a:effectLst/>
                <a:latin typeface="Söhne"/>
              </a:rPr>
              <a:t>Enhancing Accessibility: </a:t>
            </a:r>
            <a:r>
              <a:rPr lang="en-AU" sz="1800" dirty="0">
                <a:effectLst/>
                <a:latin typeface="NimbusRomNo9L"/>
              </a:rPr>
              <a:t>First of all, OCR is important for enhancing the data accessibility, for example retail sectors will receive tons of transactional documents in paper such as invoices, receipt and bills. With the help of OCR, they can make those information easier </a:t>
            </a:r>
            <a:r>
              <a:rPr lang="en-AU" b="0" i="0" dirty="0">
                <a:solidFill>
                  <a:srgbClr val="374151"/>
                </a:solidFill>
                <a:effectLst/>
                <a:latin typeface="Söhne"/>
              </a:rPr>
              <a:t>to search, </a:t>
            </a:r>
            <a:r>
              <a:rPr lang="en-AU" b="0" i="0" dirty="0" err="1">
                <a:solidFill>
                  <a:srgbClr val="374151"/>
                </a:solidFill>
                <a:effectLst/>
                <a:latin typeface="Söhne"/>
              </a:rPr>
              <a:t>analyze</a:t>
            </a:r>
            <a:r>
              <a:rPr lang="en-AU" b="0" i="0" dirty="0">
                <a:solidFill>
                  <a:srgbClr val="374151"/>
                </a:solidFill>
                <a:effectLst/>
                <a:latin typeface="Söhne"/>
              </a:rPr>
              <a:t>, and cross-reference, enhancing the overall operational efficiency.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AU" b="1" i="0" dirty="0">
              <a:effectLst/>
              <a:latin typeface="Söhne"/>
            </a:endParaRPr>
          </a:p>
          <a:p>
            <a:r>
              <a:rPr lang="en-AU" b="1" i="0" dirty="0">
                <a:effectLst/>
                <a:latin typeface="Söhne"/>
              </a:rPr>
              <a:t>Historical and Archived Data: </a:t>
            </a:r>
            <a:r>
              <a:rPr lang="en-AU" b="0" i="0" dirty="0">
                <a:solidFill>
                  <a:srgbClr val="374151"/>
                </a:solidFill>
                <a:effectLst/>
                <a:latin typeface="Söhne"/>
              </a:rPr>
              <a:t>many government current and historical documents (such as birth and death registries, marriage licenses, and land deeds) largely exist in paper as well. With the help of OCR, it’ll be easier to conduct demographic studies, and geographic research. These will be a great aid in reducing the decision making error for the future urban planning and development.</a:t>
            </a:r>
            <a:endParaRPr lang="en-AU" b="1" i="0" dirty="0">
              <a:effectLst/>
              <a:latin typeface="Söhne"/>
            </a:endParaRPr>
          </a:p>
          <a:p>
            <a:endParaRPr lang="en-US" dirty="0"/>
          </a:p>
          <a:p>
            <a:pPr algn="l"/>
            <a:r>
              <a:rPr lang="en-AU" b="1" i="0" dirty="0">
                <a:effectLst/>
                <a:latin typeface="Söhne"/>
              </a:rPr>
              <a:t>Cultural and Historical Preservation</a:t>
            </a:r>
            <a:r>
              <a:rPr lang="en-AU" b="0" i="0" dirty="0">
                <a:effectLst/>
                <a:latin typeface="Söhne"/>
              </a:rPr>
              <a:t>: last but not least, H</a:t>
            </a:r>
            <a:r>
              <a:rPr lang="en-AU" b="0" i="0" dirty="0">
                <a:solidFill>
                  <a:srgbClr val="374151"/>
                </a:solidFill>
                <a:effectLst/>
                <a:latin typeface="Söhne"/>
              </a:rPr>
              <a:t>andwritten documents often hold cultural and historical significance. Preserving and digitizing them allows for the maintenance of cultural heritage, promoting historical research and education.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5</a:t>
            </a:fld>
            <a:endParaRPr lang="en-US"/>
          </a:p>
        </p:txBody>
      </p:sp>
    </p:spTree>
    <p:extLst>
      <p:ext uri="{BB962C8B-B14F-4D97-AF65-F5344CB8AC3E}">
        <p14:creationId xmlns:p14="http://schemas.microsoft.com/office/powerpoint/2010/main" val="116696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brief example of what the OCR is capable of. The OCR engine used in this example is paddle OCR. </a:t>
            </a:r>
          </a:p>
          <a:p>
            <a:endParaRPr lang="en-US" dirty="0"/>
          </a:p>
          <a:p>
            <a:r>
              <a:rPr lang="en-US" dirty="0"/>
              <a:t>On the left, we have the image we want to digitalize, the OCR system firstly detect where the texts are (which is identified by the color). Then it starts to recognize in those detection boxes. The visualization of the output is the one on the right. You can tell that it captures most of the important information, but it has few issues like:</a:t>
            </a:r>
          </a:p>
          <a:p>
            <a:pPr marL="228600" indent="-228600">
              <a:buAutoNum type="arabicPeriod"/>
            </a:pPr>
            <a:r>
              <a:rPr lang="en-US" dirty="0"/>
              <a:t>Missing values caused by fail to detect</a:t>
            </a:r>
          </a:p>
          <a:p>
            <a:pPr marL="228600" indent="-228600">
              <a:buAutoNum type="arabicPeriod"/>
            </a:pPr>
            <a:r>
              <a:rPr lang="en-US" dirty="0"/>
              <a:t>Spelling Error caused by hand-writings</a:t>
            </a:r>
          </a:p>
          <a:p>
            <a:pPr marL="228600" indent="-228600">
              <a:buAutoNum type="arabicPeriod"/>
            </a:pPr>
            <a:endParaRPr lang="en-US" dirty="0"/>
          </a:p>
          <a:p>
            <a:pPr marL="0" indent="0">
              <a:buNone/>
            </a:pPr>
            <a:r>
              <a:rPr lang="en-US" dirty="0"/>
              <a:t>I’m sure there are more issues to find if we look closer. So this leads to the objective of my research</a:t>
            </a:r>
          </a:p>
        </p:txBody>
      </p:sp>
      <p:sp>
        <p:nvSpPr>
          <p:cNvPr id="4" name="Slide Number Placeholder 3"/>
          <p:cNvSpPr>
            <a:spLocks noGrp="1"/>
          </p:cNvSpPr>
          <p:nvPr>
            <p:ph type="sldNum" sz="quarter" idx="5"/>
          </p:nvPr>
        </p:nvSpPr>
        <p:spPr/>
        <p:txBody>
          <a:bodyPr/>
          <a:lstStyle/>
          <a:p>
            <a:fld id="{8AED8738-B19E-5546-A152-0881ABF85CBD}" type="slidenum">
              <a:rPr lang="en-US" smtClean="0"/>
              <a:t>6</a:t>
            </a:fld>
            <a:endParaRPr lang="en-US"/>
          </a:p>
        </p:txBody>
      </p:sp>
    </p:spTree>
    <p:extLst>
      <p:ext uri="{BB962C8B-B14F-4D97-AF65-F5344CB8AC3E}">
        <p14:creationId xmlns:p14="http://schemas.microsoft.com/office/powerpoint/2010/main" val="171332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b="0" dirty="0">
                <a:effectLst/>
                <a:latin typeface="NimbusRomNo9L"/>
              </a:rPr>
              <a:t>Tesseract OCR: A Multifaceted Tool with Language Versatility: Study </a:t>
            </a:r>
            <a:r>
              <a:rPr lang="en-AU" sz="1800" dirty="0">
                <a:effectLst/>
                <a:latin typeface="NimbusRomNo9L"/>
              </a:rPr>
              <a:t>conducted by Ray Smith</a:t>
            </a:r>
            <a:r>
              <a:rPr lang="en-AU" sz="1800" dirty="0">
                <a:solidFill>
                  <a:schemeClr val="tx2"/>
                </a:solidFill>
                <a:effectLst/>
                <a:latin typeface="NimbusRomNo9L"/>
              </a:rPr>
              <a:t>[20]</a:t>
            </a:r>
            <a:r>
              <a:rPr lang="en-AU" sz="1800" dirty="0">
                <a:effectLst/>
                <a:latin typeface="NimbusRomNo9L"/>
              </a:rPr>
              <a:t>, have consistently highlighted its adaptability and accuracy in processing printed text. However, its performance is expected to be heavily dependent on the input image quality. </a:t>
            </a:r>
          </a:p>
          <a:p>
            <a:endParaRPr lang="en-AU" sz="1800" dirty="0"/>
          </a:p>
          <a:p>
            <a:r>
              <a:rPr lang="en-AU" sz="1800" b="0" dirty="0" err="1">
                <a:effectLst/>
                <a:latin typeface="NimbusRomNo9L"/>
              </a:rPr>
              <a:t>Keras</a:t>
            </a:r>
            <a:r>
              <a:rPr lang="en-AU" sz="1800" b="0" dirty="0">
                <a:effectLst/>
                <a:latin typeface="NimbusRomNo9L"/>
              </a:rPr>
              <a:t> OCR: Customizability at the Expense of Efficiency: </a:t>
            </a:r>
            <a:r>
              <a:rPr lang="en-AU" sz="1800" dirty="0">
                <a:effectLst/>
                <a:latin typeface="NimbusRomNo9L"/>
              </a:rPr>
              <a:t>study by </a:t>
            </a:r>
            <a:r>
              <a:rPr lang="en-AU" sz="1800" dirty="0" err="1">
                <a:effectLst/>
                <a:latin typeface="NimbusRomNo9L"/>
              </a:rPr>
              <a:t>Madhugiri</a:t>
            </a:r>
            <a:r>
              <a:rPr lang="en-AU" sz="1800" dirty="0">
                <a:effectLst/>
                <a:latin typeface="NimbusRomNo9L"/>
              </a:rPr>
              <a:t> and </a:t>
            </a:r>
            <a:r>
              <a:rPr lang="en-AU" sz="1800" dirty="0" err="1">
                <a:effectLst/>
                <a:latin typeface="NimbusRomNo9L"/>
              </a:rPr>
              <a:t>Devashree</a:t>
            </a:r>
            <a:r>
              <a:rPr lang="en-AU" sz="1800" dirty="0">
                <a:effectLst/>
                <a:latin typeface="NimbusRomNo9L"/>
              </a:rPr>
              <a:t> underscores the trade-offs in </a:t>
            </a:r>
            <a:r>
              <a:rPr lang="en-AU" sz="1800" dirty="0" err="1">
                <a:effectLst/>
                <a:latin typeface="NimbusRomNo9L"/>
              </a:rPr>
              <a:t>Keras</a:t>
            </a:r>
            <a:r>
              <a:rPr lang="en-AU" sz="1800" dirty="0">
                <a:effectLst/>
                <a:latin typeface="NimbusRomNo9L"/>
              </a:rPr>
              <a:t> OCR </a:t>
            </a:r>
            <a:r>
              <a:rPr lang="en-AU" sz="1800" dirty="0">
                <a:solidFill>
                  <a:schemeClr val="tx2"/>
                </a:solidFill>
                <a:effectLst/>
                <a:latin typeface="NimbusRomNo9L"/>
              </a:rPr>
              <a:t>[12] </a:t>
            </a:r>
            <a:r>
              <a:rPr lang="en-AU" sz="1800" dirty="0">
                <a:effectLst/>
                <a:latin typeface="NimbusRomNo9L"/>
              </a:rPr>
              <a:t>While it excels in image text extraction, its processing speed is somewhat mitigated by the extensive computational resources required, particularly evident in real-time processing scenarios. </a:t>
            </a:r>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10</a:t>
            </a:fld>
            <a:endParaRPr lang="en-US"/>
          </a:p>
        </p:txBody>
      </p:sp>
    </p:spTree>
    <p:extLst>
      <p:ext uri="{BB962C8B-B14F-4D97-AF65-F5344CB8AC3E}">
        <p14:creationId xmlns:p14="http://schemas.microsoft.com/office/powerpoint/2010/main" val="341240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dirty="0">
                <a:effectLst/>
                <a:latin typeface="NimbusRomNo9L"/>
              </a:rPr>
              <a:t>Paddle OCR: Speed and Efficiency in Text Style Recognition: </a:t>
            </a:r>
            <a:r>
              <a:rPr lang="en-AU" sz="1200" b="0" dirty="0">
                <a:latin typeface="NimbusRomNo9L"/>
              </a:rPr>
              <a:t>E</a:t>
            </a:r>
            <a:r>
              <a:rPr lang="en-AU" sz="1200" dirty="0">
                <a:effectLst/>
                <a:latin typeface="NimbusRomNo9L"/>
              </a:rPr>
              <a:t>valuation by Liu et al. (2020), Paddle OCR’s proficiency lies in its ability to quickly process and recognize a diverse array of text styles </a:t>
            </a:r>
            <a:r>
              <a:rPr lang="en-AU" sz="1200" dirty="0">
                <a:solidFill>
                  <a:schemeClr val="tx2"/>
                </a:solidFill>
                <a:effectLst/>
                <a:latin typeface="NimbusRomNo9L"/>
              </a:rPr>
              <a:t>[3]</a:t>
            </a:r>
            <a:r>
              <a:rPr lang="en-AU" sz="1200" dirty="0">
                <a:effectLst/>
                <a:latin typeface="NimbusRomNo9L"/>
              </a:rPr>
              <a:t>. This makes it particularly effective in applications where text presentation varies significantly. its limitation surfaces in the form of restricted language support and a relatively smaller community base </a:t>
            </a:r>
            <a:endParaRPr lang="en-AU"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dirty="0">
                <a:effectLst/>
                <a:latin typeface="NimbusRomNo9L"/>
              </a:rPr>
              <a:t>Microsoft Azure Computer Vision: Out-of-the-Box Usability with Ecosystem Dependence:</a:t>
            </a:r>
            <a:endParaRPr lang="en-AU"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NimbusRomNo9L"/>
              </a:rPr>
              <a:t>As appraised by William </a:t>
            </a:r>
            <a:r>
              <a:rPr lang="en-AU" sz="1200" dirty="0" err="1">
                <a:effectLst/>
                <a:latin typeface="NimbusRomNo9L"/>
              </a:rPr>
              <a:t>Ughetta</a:t>
            </a:r>
            <a:r>
              <a:rPr lang="en-AU" sz="1200" dirty="0">
                <a:effectLst/>
                <a:latin typeface="NimbusRomNo9L"/>
              </a:rPr>
              <a:t> and Brian W. Kernighan [21], the strength of this tool lies in its ready-to-use capabilities, which necessitate minimal setup, making it ideal for rapid deployment in diverse environments such as IoT and enterprise solutions. The flip side of this convenience is its potential reliance on the broader Microsoft </a:t>
            </a:r>
            <a:r>
              <a:rPr lang="en-AU" sz="1200" dirty="0" err="1">
                <a:effectLst/>
                <a:latin typeface="NimbusRomNo9L"/>
              </a:rPr>
              <a:t>ecosys</a:t>
            </a:r>
            <a:r>
              <a:rPr lang="en-AU" sz="1200" dirty="0">
                <a:effectLst/>
                <a:latin typeface="NimbusRomNo9L"/>
              </a:rPr>
              <a:t>- </a:t>
            </a:r>
            <a:r>
              <a:rPr lang="en-AU" sz="1200" dirty="0" err="1">
                <a:effectLst/>
                <a:latin typeface="NimbusRomNo9L"/>
              </a:rPr>
              <a:t>tem</a:t>
            </a:r>
            <a:r>
              <a:rPr lang="en-AU" sz="1200" dirty="0">
                <a:effectLst/>
                <a:latin typeface="NimbusRomNo9L"/>
              </a:rPr>
              <a:t>, which might impose limitations on its utility in non-Microsoft environments or applications requiring extensive customization outside the Microsoft suite. </a:t>
            </a:r>
            <a:endParaRPr lang="en-AU" dirty="0"/>
          </a:p>
          <a:p>
            <a:endParaRPr lang="en-US" dirty="0"/>
          </a:p>
        </p:txBody>
      </p:sp>
      <p:sp>
        <p:nvSpPr>
          <p:cNvPr id="4" name="Slide Number Placeholder 3"/>
          <p:cNvSpPr>
            <a:spLocks noGrp="1"/>
          </p:cNvSpPr>
          <p:nvPr>
            <p:ph type="sldNum" sz="quarter" idx="5"/>
          </p:nvPr>
        </p:nvSpPr>
        <p:spPr/>
        <p:txBody>
          <a:bodyPr/>
          <a:lstStyle/>
          <a:p>
            <a:fld id="{8AED8738-B19E-5546-A152-0881ABF85CBD}" type="slidenum">
              <a:rPr lang="en-US" smtClean="0"/>
              <a:t>11</a:t>
            </a:fld>
            <a:endParaRPr lang="en-US"/>
          </a:p>
        </p:txBody>
      </p:sp>
    </p:spTree>
    <p:extLst>
      <p:ext uri="{BB962C8B-B14F-4D97-AF65-F5344CB8AC3E}">
        <p14:creationId xmlns:p14="http://schemas.microsoft.com/office/powerpoint/2010/main" val="417169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 efficacy of OCR systems hinges significantly on the datasets used for their </a:t>
            </a:r>
            <a:r>
              <a:rPr lang="en-AU" sz="1800" dirty="0" err="1">
                <a:effectLst/>
                <a:latin typeface="NimbusRomNo9L"/>
              </a:rPr>
              <a:t>evalua-tion</a:t>
            </a:r>
            <a:r>
              <a:rPr lang="en-AU" sz="1800" dirty="0">
                <a:effectLst/>
                <a:latin typeface="NimbusRomNo9L"/>
              </a:rPr>
              <a:t>. In this study, two distinct datasets are employed: the IAM Dataset and the FUNSD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 IAM dataset, Developed by the IAM Database Group at the University of Bern by Marti and </a:t>
            </a:r>
            <a:r>
              <a:rPr lang="en-AU" sz="1800" dirty="0" err="1">
                <a:effectLst/>
                <a:latin typeface="NimbusRomNo9L"/>
              </a:rPr>
              <a:t>Bunke</a:t>
            </a:r>
            <a:r>
              <a:rPr lang="en-AU" sz="1800" dirty="0">
                <a:effectLst/>
                <a:latin typeface="NimbusRomNo9L"/>
              </a:rPr>
              <a:t>, contains forms written by numerous writers, offering various handwriting styles. The text within the dataset is sourced from the Lancaster-Oslo/Bergen Corpus, ensuring a wide range of vocabulary and sentence structures.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Thus it’s a solid foundation for testing and showcasing OCR engines’ capability to recognize hand-writings in the real world.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8AED8738-B19E-5546-A152-0881ABF85CBD}" type="slidenum">
              <a:rPr lang="en-US" smtClean="0"/>
              <a:t>14</a:t>
            </a:fld>
            <a:endParaRPr lang="en-US"/>
          </a:p>
        </p:txBody>
      </p:sp>
    </p:spTree>
    <p:extLst>
      <p:ext uri="{BB962C8B-B14F-4D97-AF65-F5344CB8AC3E}">
        <p14:creationId xmlns:p14="http://schemas.microsoft.com/office/powerpoint/2010/main" val="16959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FUNSD is short for </a:t>
            </a:r>
            <a:r>
              <a:rPr lang="en-AU" sz="1800" dirty="0">
                <a:effectLst/>
                <a:latin typeface="NimbusRomNo9L"/>
              </a:rPr>
              <a:t>Form Understanding in Noisy Scanned Documents. The name is self explanatory. FUNSD is designed for the task of form understanding, comprises scanned images of noisy, unstructured 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You can see from the example that it has various form structure and layout and it also has low quality averaging around 100 dpi. This was expected and later proven by the experiment that OCR models especially Tesseract do not perform well for images below 200 dpi.</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8AED8738-B19E-5546-A152-0881ABF85CBD}" type="slidenum">
              <a:rPr lang="en-US" smtClean="0"/>
              <a:t>15</a:t>
            </a:fld>
            <a:endParaRPr lang="en-US"/>
          </a:p>
        </p:txBody>
      </p:sp>
    </p:spTree>
    <p:extLst>
      <p:ext uri="{BB962C8B-B14F-4D97-AF65-F5344CB8AC3E}">
        <p14:creationId xmlns:p14="http://schemas.microsoft.com/office/powerpoint/2010/main" val="448060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4" name="Picture Placeholder 13"/>
          <p:cNvSpPr>
            <a:spLocks noGrp="1"/>
          </p:cNvSpPr>
          <p:nvPr>
            <p:ph type="pic" sz="quarter" idx="12"/>
          </p:nvPr>
        </p:nvSpPr>
        <p:spPr>
          <a:xfrm>
            <a:off x="4587876" y="0"/>
            <a:ext cx="4556125" cy="5143500"/>
          </a:xfrm>
          <a:solidFill>
            <a:schemeClr val="bg1">
              <a:lumMod val="85000"/>
            </a:schemeClr>
          </a:solidFill>
        </p:spPr>
        <p:txBody>
          <a:bodyPr rtlCol="0" anchor="ctr">
            <a:normAutofit/>
          </a:bodyPr>
          <a:lstStyle>
            <a:lvl1pPr marL="0" indent="0" algn="ctr">
              <a:buNone/>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6.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9788" y="314325"/>
            <a:ext cx="4030662" cy="451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86630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3.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09563"/>
            <a:ext cx="4035425" cy="451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804526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551898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8069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457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
        <p:nvSpPr>
          <p:cNvPr id="6" name="Picture Placeholder 5"/>
          <p:cNvSpPr>
            <a:spLocks noGrp="1"/>
          </p:cNvSpPr>
          <p:nvPr>
            <p:ph type="pic" sz="quarter" idx="10"/>
          </p:nvPr>
        </p:nvSpPr>
        <p:spPr>
          <a:xfrm>
            <a:off x="457200" y="1020366"/>
            <a:ext cx="4038600" cy="3097796"/>
          </a:xfrm>
        </p:spPr>
        <p:txBody>
          <a:bodyPr rtlCol="0">
            <a:normAutofit/>
          </a:bodyPr>
          <a:lstStyle>
            <a:lvl1pPr marL="0" indent="0">
              <a:buNone/>
              <a:defRPr/>
            </a:lvl1pPr>
          </a:lstStyle>
          <a:p>
            <a:pPr lvl="0"/>
            <a:r>
              <a:rPr lang="en-GB"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411627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020367"/>
            <a:ext cx="4038600" cy="3098006"/>
          </a:xfrm>
        </p:spPr>
        <p:txBody>
          <a:bodyPr rtlCol="0">
            <a:normAutofit/>
          </a:bodyPr>
          <a:lstStyle>
            <a:lvl1pPr marL="0" indent="0">
              <a:buNone/>
              <a:defRPr/>
            </a:lvl1pPr>
          </a:lstStyle>
          <a:p>
            <a:pPr lvl="0"/>
            <a:r>
              <a:rPr lang="en-GB"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25970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020367"/>
            <a:ext cx="4038600" cy="3098006"/>
          </a:xfrm>
        </p:spPr>
        <p:txBody>
          <a:bodyPr rtlCol="0">
            <a:norm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GB"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4" name="Content Placeholder 3"/>
          <p:cNvSpPr>
            <a:spLocks noGrp="1"/>
          </p:cNvSpPr>
          <p:nvPr>
            <p:ph sz="half" idx="2"/>
          </p:nvPr>
        </p:nvSpPr>
        <p:spPr>
          <a:xfrm>
            <a:off x="4648200"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8" name="Text Placeholder 7"/>
          <p:cNvSpPr>
            <a:spLocks noGrp="1"/>
          </p:cNvSpPr>
          <p:nvPr>
            <p:ph type="body" sz="quarter" idx="11"/>
          </p:nvPr>
        </p:nvSpPr>
        <p:spPr>
          <a:xfrm>
            <a:off x="457200" y="4118372"/>
            <a:ext cx="4038600" cy="4032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018079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rtlCol="0" anchor="ctr" anchorCtr="1">
            <a:normAutofit/>
          </a:bodyPr>
          <a:lstStyle>
            <a:lvl1pPr marL="0" indent="0" algn="ctr">
              <a:buNone/>
              <a:defRPr baseline="0"/>
            </a:lvl1pPr>
          </a:lstStyle>
          <a:p>
            <a:pPr lvl="0"/>
            <a:r>
              <a:rPr lang="en-GB"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831894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Tree>
    <p:extLst>
      <p:ext uri="{BB962C8B-B14F-4D97-AF65-F5344CB8AC3E}">
        <p14:creationId xmlns:p14="http://schemas.microsoft.com/office/powerpoint/2010/main" val="364358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269F7152-Edit.jpg"/>
          <p:cNvPicPr>
            <a:picLocks noChangeAspect="1"/>
          </p:cNvPicPr>
          <p:nvPr userDrawn="1"/>
        </p:nvPicPr>
        <p:blipFill rotWithShape="1">
          <a:blip r:embed="rId3">
            <a:extLst>
              <a:ext uri="{28A0092B-C50C-407E-A947-70E740481C1C}">
                <a14:useLocalDpi xmlns:a14="http://schemas.microsoft.com/office/drawing/2010/main" val="0"/>
              </a:ext>
            </a:extLst>
          </a:blip>
          <a:srcRect l="20099" r="20655"/>
          <a:stretch/>
        </p:blipFill>
        <p:spPr>
          <a:xfrm>
            <a:off x="4579682" y="0"/>
            <a:ext cx="4564318" cy="5165567"/>
          </a:xfrm>
          <a:prstGeom prst="rect">
            <a:avLst/>
          </a:prstGeom>
        </p:spPr>
      </p:pic>
      <p:sp>
        <p:nvSpPr>
          <p:cNvPr id="12"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13"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10698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0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261227"/>
            <a:ext cx="8388586" cy="396568"/>
          </a:xfrm>
        </p:spPr>
        <p:txBody>
          <a:bodyPr tIns="0" anchor="t"/>
          <a:lstStyle>
            <a:lvl1pPr>
              <a:defRPr baseline="0">
                <a:solidFill>
                  <a:schemeClr val="accent1"/>
                </a:solidFill>
              </a:defRPr>
            </a:lvl1pPr>
          </a:lstStyle>
          <a:p>
            <a:r>
              <a:rPr lang="en-GB"/>
              <a:t>Click to edit Master title style</a:t>
            </a:r>
            <a:endParaRPr lang="en-US" dirty="0"/>
          </a:p>
        </p:txBody>
      </p:sp>
      <p:sp>
        <p:nvSpPr>
          <p:cNvPr id="5" name="Text Placeholder 4"/>
          <p:cNvSpPr>
            <a:spLocks noGrp="1"/>
          </p:cNvSpPr>
          <p:nvPr>
            <p:ph type="body" sz="quarter" idx="11"/>
          </p:nvPr>
        </p:nvSpPr>
        <p:spPr>
          <a:xfrm>
            <a:off x="381884" y="657795"/>
            <a:ext cx="8387705" cy="639366"/>
          </a:xfrm>
        </p:spPr>
        <p:txBody>
          <a:bodyPr tIns="72000"/>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Picture Placeholder 13"/>
          <p:cNvSpPr>
            <a:spLocks noGrp="1"/>
          </p:cNvSpPr>
          <p:nvPr>
            <p:ph type="pic" sz="quarter" idx="12"/>
          </p:nvPr>
        </p:nvSpPr>
        <p:spPr>
          <a:xfrm>
            <a:off x="454455" y="1350309"/>
            <a:ext cx="8226486" cy="3476622"/>
          </a:xfrm>
          <a:solidFill>
            <a:srgbClr val="D9D9D9"/>
          </a:solidFill>
        </p:spPr>
        <p:txBody>
          <a:bodyPr rtlCol="0" anchor="ctr">
            <a:normAutofit/>
          </a:bodyPr>
          <a:lstStyle>
            <a:lvl1pPr marL="0" indent="0" algn="ctr">
              <a:buNone/>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2591622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2" name="Picture 1" descr="PPT Template_widescreen_background file_charcoal.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9" name="Title 8"/>
          <p:cNvSpPr>
            <a:spLocks noGrp="1"/>
          </p:cNvSpPr>
          <p:nvPr>
            <p:ph type="title"/>
          </p:nvPr>
        </p:nvSpPr>
        <p:spPr>
          <a:xfrm>
            <a:off x="381884" y="1348200"/>
            <a:ext cx="3948874" cy="1224574"/>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412442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_widescreen_background file_blue.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7" name="Title 8"/>
          <p:cNvSpPr>
            <a:spLocks noGrp="1"/>
          </p:cNvSpPr>
          <p:nvPr>
            <p:ph type="title"/>
          </p:nvPr>
        </p:nvSpPr>
        <p:spPr>
          <a:xfrm>
            <a:off x="381884" y="1348200"/>
            <a:ext cx="3948874" cy="1388445"/>
          </a:xfrm>
        </p:spPr>
        <p:txBody>
          <a:bodyPr tIns="0" anchor="t"/>
          <a:lstStyle>
            <a:lvl1pPr>
              <a:defRPr baseline="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857315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_widescreen_background file_yellow.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00"/>
          </a:xfrm>
          <a:prstGeom prst="rect">
            <a:avLst/>
          </a:prstGeom>
        </p:spPr>
      </p:pic>
      <p:sp>
        <p:nvSpPr>
          <p:cNvPr id="8" name="Title 8"/>
          <p:cNvSpPr>
            <a:spLocks noGrp="1"/>
          </p:cNvSpPr>
          <p:nvPr>
            <p:ph type="title"/>
          </p:nvPr>
        </p:nvSpPr>
        <p:spPr>
          <a:xfrm>
            <a:off x="381884" y="1348200"/>
            <a:ext cx="3948874" cy="1634252"/>
          </a:xfrm>
        </p:spPr>
        <p:txBody>
          <a:bodyPr tIns="0" anchor="t"/>
          <a:lstStyle>
            <a:lvl1pPr>
              <a:defRPr baseline="0">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5369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3">
    <p:spTree>
      <p:nvGrpSpPr>
        <p:cNvPr id="1" name=""/>
        <p:cNvGrpSpPr/>
        <p:nvPr/>
      </p:nvGrpSpPr>
      <p:grpSpPr>
        <a:xfrm>
          <a:off x="0" y="0"/>
          <a:ext cx="0" cy="0"/>
          <a:chOff x="0" y="0"/>
          <a:chExt cx="0" cy="0"/>
        </a:xfrm>
      </p:grpSpPr>
      <p:pic>
        <p:nvPicPr>
          <p:cNvPr id="14" name="Picture 13"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8271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6" descr="Cropped images_Widescreen_4.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60888" y="0"/>
            <a:ext cx="4595812"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54580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6"/>
          <p:cNvPicPr>
            <a:picLocks noChangeAspect="1"/>
          </p:cNvPicPr>
          <p:nvPr userDrawn="1"/>
        </p:nvPicPr>
        <p:blipFill rotWithShape="1">
          <a:blip r:embed="rId3">
            <a:extLst>
              <a:ext uri="{28A0092B-C50C-407E-A947-70E740481C1C}">
                <a14:useLocalDpi xmlns:a14="http://schemas.microsoft.com/office/drawing/2010/main" val="0"/>
              </a:ext>
            </a:extLst>
          </a:blip>
          <a:srcRect l="6662" r="28959"/>
          <a:stretch/>
        </p:blipFill>
        <p:spPr bwMode="auto">
          <a:xfrm>
            <a:off x="4530724" y="0"/>
            <a:ext cx="4613275"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1747" r="18811"/>
          <a:stretch/>
        </p:blipFill>
        <p:spPr>
          <a:xfrm>
            <a:off x="4560888" y="1"/>
            <a:ext cx="4583112"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18610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9" name="Picture 8" descr="PPT Template_widescreen_background file_red.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8"/>
          <p:cNvSpPr>
            <a:spLocks noGrp="1"/>
          </p:cNvSpPr>
          <p:nvPr>
            <p:ph type="title"/>
          </p:nvPr>
        </p:nvSpPr>
        <p:spPr>
          <a:xfrm>
            <a:off x="381883" y="1290842"/>
            <a:ext cx="3965263" cy="1303630"/>
          </a:xfrm>
        </p:spPr>
        <p:txBody>
          <a:bodyPr anchor="t"/>
          <a:lstStyle>
            <a:lvl1pPr>
              <a:defRPr sz="2800">
                <a:solidFill>
                  <a:schemeClr val="bg1"/>
                </a:solidFill>
              </a:defRPr>
            </a:lvl1pPr>
          </a:lstStyle>
          <a:p>
            <a:r>
              <a:rPr lang="en-GB"/>
              <a:t>Click to edit Master title style</a:t>
            </a:r>
            <a:endParaRPr lang="en-US" dirty="0"/>
          </a:p>
        </p:txBody>
      </p:sp>
      <p:sp>
        <p:nvSpPr>
          <p:cNvPr id="8"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3545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645169" y="313766"/>
            <a:ext cx="4035774" cy="4513166"/>
          </a:xfrm>
          <a:solidFill>
            <a:schemeClr val="bg1">
              <a:lumMod val="85000"/>
            </a:schemeClr>
          </a:solidFill>
          <a:ln>
            <a:noFill/>
          </a:ln>
        </p:spPr>
        <p:txBody>
          <a:bodyPr rtlCol="0" anchor="ctr">
            <a:normAutofit/>
          </a:bodyPr>
          <a:lstStyle>
            <a:lvl1pPr marL="0" indent="0" algn="ctr">
              <a:buNone/>
              <a:defRPr/>
            </a:lvl1pPr>
          </a:lstStyle>
          <a:p>
            <a:pPr lvl="0"/>
            <a:r>
              <a:rPr lang="en-GB" noProof="0"/>
              <a:t>Click icon to add picture</a:t>
            </a:r>
            <a:endParaRPr lang="en-US" noProof="0" dirty="0"/>
          </a:p>
        </p:txBody>
      </p:sp>
      <p:sp>
        <p:nvSpPr>
          <p:cNvPr id="11"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2"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6007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Cropped images_Widescreen_5.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45025" y="314325"/>
            <a:ext cx="4035425" cy="4516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4443413"/>
            <a:ext cx="110966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3" y="1290842"/>
            <a:ext cx="3965263" cy="1303630"/>
          </a:xfrm>
        </p:spPr>
        <p:txBody>
          <a:bodyPr anchor="t"/>
          <a:lstStyle>
            <a:lvl1pPr>
              <a:defRPr sz="2800">
                <a:solidFill>
                  <a:schemeClr val="accent1"/>
                </a:solidFill>
              </a:defRPr>
            </a:lvl1pPr>
          </a:lstStyle>
          <a:p>
            <a:r>
              <a:rPr lang="en-GB"/>
              <a:t>Click to edit Master title style</a:t>
            </a:r>
            <a:endParaRPr lang="en-US" dirty="0"/>
          </a:p>
        </p:txBody>
      </p:sp>
      <p:sp>
        <p:nvSpPr>
          <p:cNvPr id="11" name="Text Placeholder 4"/>
          <p:cNvSpPr>
            <a:spLocks noGrp="1"/>
          </p:cNvSpPr>
          <p:nvPr>
            <p:ph type="body" sz="quarter" idx="11"/>
          </p:nvPr>
        </p:nvSpPr>
        <p:spPr>
          <a:xfrm>
            <a:off x="383330" y="2594472"/>
            <a:ext cx="3963817" cy="639366"/>
          </a:xfrm>
        </p:spPr>
        <p:txBody>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344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7313"/>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1027" name="Text Placeholder 2"/>
          <p:cNvSpPr>
            <a:spLocks noGrp="1"/>
          </p:cNvSpPr>
          <p:nvPr>
            <p:ph type="body" idx="1"/>
          </p:nvPr>
        </p:nvSpPr>
        <p:spPr bwMode="auto">
          <a:xfrm>
            <a:off x="457200" y="1019175"/>
            <a:ext cx="8229600" cy="357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a:p>
            <a:pPr lvl="0"/>
            <a:r>
              <a:rPr lang="en-US" dirty="0"/>
              <a:t>Add bullet point</a:t>
            </a:r>
          </a:p>
          <a:p>
            <a:pPr lvl="0"/>
            <a:r>
              <a:rPr lang="en-US" dirty="0"/>
              <a:t>Add bullet point</a:t>
            </a:r>
          </a:p>
        </p:txBody>
      </p:sp>
      <p:sp>
        <p:nvSpPr>
          <p:cNvPr id="11" name="Date Placeholder 3"/>
          <p:cNvSpPr txBox="1">
            <a:spLocks/>
          </p:cNvSpPr>
          <p:nvPr/>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17B45C2B-5911-204A-99D5-05E77B133151}"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51" r:id="rId5"/>
    <p:sldLayoutId id="2147483752" r:id="rId6"/>
    <p:sldLayoutId id="2147483741" r:id="rId7"/>
    <p:sldLayoutId id="2147483742" r:id="rId8"/>
    <p:sldLayoutId id="2147483743" r:id="rId9"/>
    <p:sldLayoutId id="2147483744" r:id="rId10"/>
    <p:sldLayoutId id="2147483745" r:id="rId11"/>
    <p:sldLayoutId id="2147483746"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47" r:id="rId21"/>
    <p:sldLayoutId id="2147483748" r:id="rId22"/>
    <p:sldLayoutId id="2147483749" r:id="rId23"/>
    <p:sldLayoutId id="2147483750" r:id="rId24"/>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AB514A-EAF9-35FB-31F0-31E2344350CD}"/>
              </a:ext>
            </a:extLst>
          </p:cNvPr>
          <p:cNvSpPr>
            <a:spLocks noGrp="1"/>
          </p:cNvSpPr>
          <p:nvPr>
            <p:ph type="title"/>
          </p:nvPr>
        </p:nvSpPr>
        <p:spPr>
          <a:xfrm>
            <a:off x="322410" y="272363"/>
            <a:ext cx="4093473" cy="2322108"/>
          </a:xfrm>
        </p:spPr>
        <p:txBody>
          <a:bodyPr rtlCol="0">
            <a:noAutofit/>
          </a:bodyPr>
          <a:lstStyle/>
          <a:p>
            <a:pPr fontAlgn="auto">
              <a:spcAft>
                <a:spcPts val="0"/>
              </a:spcAft>
              <a:defRPr/>
            </a:pPr>
            <a:r>
              <a:rPr lang="en-US" sz="2400" dirty="0">
                <a:ea typeface="+mj-ea"/>
              </a:rPr>
              <a:t>Synergizing Optical Character Recognition: A Comparative Analysis and Integration of OCR Engines </a:t>
            </a:r>
            <a:br>
              <a:rPr lang="en-US" sz="2400" dirty="0">
                <a:ea typeface="+mj-ea"/>
              </a:rPr>
            </a:br>
            <a:r>
              <a:rPr lang="en-US" sz="2000" b="0" dirty="0">
                <a:solidFill>
                  <a:schemeClr val="tx1"/>
                </a:solidFill>
                <a:latin typeface="Tw Cen MT" charset="0"/>
              </a:rPr>
              <a:t>Individual Capstone Project Presentation</a:t>
            </a:r>
            <a:endParaRPr lang="en-US" sz="2400" b="0" dirty="0">
              <a:solidFill>
                <a:schemeClr val="tx1"/>
              </a:solidFill>
              <a:ea typeface="+mj-ea"/>
            </a:endParaRPr>
          </a:p>
        </p:txBody>
      </p:sp>
      <p:sp>
        <p:nvSpPr>
          <p:cNvPr id="5" name="Text Placeholder 2">
            <a:extLst>
              <a:ext uri="{FF2B5EF4-FFF2-40B4-BE49-F238E27FC236}">
                <a16:creationId xmlns:a16="http://schemas.microsoft.com/office/drawing/2014/main" id="{F04749A7-03B7-453F-4763-0D5DF34EE233}"/>
              </a:ext>
            </a:extLst>
          </p:cNvPr>
          <p:cNvSpPr>
            <a:spLocks noGrp="1"/>
          </p:cNvSpPr>
          <p:nvPr>
            <p:ph type="body" sz="quarter" idx="11"/>
          </p:nvPr>
        </p:nvSpPr>
        <p:spPr>
          <a:xfrm>
            <a:off x="383330" y="2594471"/>
            <a:ext cx="3963817" cy="2416143"/>
          </a:xfrm>
        </p:spPr>
        <p:txBody>
          <a:bodyPr rtlCol="0">
            <a:noAutofit/>
          </a:bodyPr>
          <a:lstStyle/>
          <a:p>
            <a:pPr eaLnBrk="1" fontAlgn="auto" hangingPunct="1">
              <a:spcAft>
                <a:spcPts val="0"/>
              </a:spcAft>
              <a:buFont typeface="Lucida Grande"/>
              <a:buNone/>
              <a:defRPr/>
            </a:pPr>
            <a:r>
              <a:rPr lang="en-US" b="1" dirty="0">
                <a:ea typeface="+mn-ea"/>
              </a:rPr>
              <a:t>Presented by</a:t>
            </a:r>
            <a:endParaRPr lang="en-US" dirty="0">
              <a:ea typeface="+mn-ea"/>
            </a:endParaRPr>
          </a:p>
          <a:p>
            <a:pPr eaLnBrk="1" fontAlgn="auto" hangingPunct="1">
              <a:spcAft>
                <a:spcPts val="0"/>
              </a:spcAft>
              <a:buFont typeface="Lucida Grande"/>
              <a:buNone/>
              <a:defRPr/>
            </a:pPr>
            <a:r>
              <a:rPr lang="en-US" dirty="0">
                <a:ea typeface="+mn-ea"/>
              </a:rPr>
              <a:t>Yuchen Li (SID: 490236424)</a:t>
            </a:r>
          </a:p>
          <a:p>
            <a:pPr eaLnBrk="1" fontAlgn="auto" hangingPunct="1">
              <a:spcAft>
                <a:spcPts val="0"/>
              </a:spcAft>
              <a:buFont typeface="Lucida Grande"/>
              <a:buNone/>
              <a:defRPr/>
            </a:pPr>
            <a:endParaRPr lang="en-US" dirty="0">
              <a:ea typeface="+mn-ea"/>
            </a:endParaRPr>
          </a:p>
          <a:p>
            <a:pPr eaLnBrk="1" fontAlgn="auto" hangingPunct="1">
              <a:spcAft>
                <a:spcPts val="0"/>
              </a:spcAft>
              <a:buFont typeface="Lucida Grande"/>
              <a:buNone/>
              <a:defRPr/>
            </a:pPr>
            <a:r>
              <a:rPr lang="en-US" b="1" dirty="0">
                <a:ea typeface="+mn-ea"/>
              </a:rPr>
              <a:t>Supervisors:</a:t>
            </a:r>
          </a:p>
          <a:p>
            <a:pPr eaLnBrk="1" fontAlgn="auto" hangingPunct="1">
              <a:spcAft>
                <a:spcPts val="0"/>
              </a:spcAft>
              <a:buFont typeface="Lucida Grande"/>
              <a:buNone/>
              <a:defRPr/>
            </a:pPr>
            <a:r>
              <a:rPr lang="en-US" dirty="0">
                <a:ea typeface="+mn-ea"/>
              </a:rPr>
              <a:t>Prof. Josiah Poon</a:t>
            </a:r>
          </a:p>
          <a:p>
            <a:pPr eaLnBrk="1" fontAlgn="auto" hangingPunct="1">
              <a:spcAft>
                <a:spcPts val="0"/>
              </a:spcAft>
              <a:buFont typeface="Lucida Grande"/>
              <a:buNone/>
              <a:defRPr/>
            </a:pPr>
            <a:r>
              <a:rPr lang="en-US" dirty="0">
                <a:ea typeface="+mn-ea"/>
              </a:rPr>
              <a:t>Prof. Uwe </a:t>
            </a:r>
            <a:r>
              <a:rPr lang="en-US" dirty="0" err="1">
                <a:ea typeface="+mn-ea"/>
              </a:rPr>
              <a:t>Roehm</a:t>
            </a:r>
            <a:endParaRPr lang="en-US" dirty="0">
              <a:ea typeface="+mn-ea"/>
            </a:endParaRPr>
          </a:p>
          <a:p>
            <a:pPr eaLnBrk="1" fontAlgn="auto" hangingPunct="1">
              <a:spcAft>
                <a:spcPts val="0"/>
              </a:spcAft>
              <a:buFont typeface="Lucida Grande"/>
              <a:buNone/>
              <a:defRPr/>
            </a:pPr>
            <a:endParaRPr lang="en-US" dirty="0">
              <a:ea typeface="+mn-ea"/>
            </a:endParaRPr>
          </a:p>
          <a:p>
            <a:pPr eaLnBrk="1" fontAlgn="auto" hangingPunct="1">
              <a:spcAft>
                <a:spcPts val="0"/>
              </a:spcAft>
              <a:buFont typeface="Lucida Grande"/>
              <a:buNone/>
              <a:defRPr/>
            </a:pPr>
            <a:endParaRPr lang="en-US" dirty="0">
              <a:ea typeface="+mn-ea"/>
            </a:endParaRPr>
          </a:p>
        </p:txBody>
      </p:sp>
    </p:spTree>
    <p:extLst>
      <p:ext uri="{BB962C8B-B14F-4D97-AF65-F5344CB8AC3E}">
        <p14:creationId xmlns:p14="http://schemas.microsoft.com/office/powerpoint/2010/main" val="205531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OCR Engines</a:t>
            </a:r>
          </a:p>
        </p:txBody>
      </p:sp>
      <p:sp>
        <p:nvSpPr>
          <p:cNvPr id="3" name="Content Placeholder 2">
            <a:extLst>
              <a:ext uri="{FF2B5EF4-FFF2-40B4-BE49-F238E27FC236}">
                <a16:creationId xmlns:a16="http://schemas.microsoft.com/office/drawing/2014/main" id="{24DA4133-F416-962C-FC05-7FC1AD667D87}"/>
              </a:ext>
            </a:extLst>
          </p:cNvPr>
          <p:cNvSpPr>
            <a:spLocks noGrp="1"/>
          </p:cNvSpPr>
          <p:nvPr>
            <p:ph idx="1"/>
          </p:nvPr>
        </p:nvSpPr>
        <p:spPr>
          <a:xfrm>
            <a:off x="457200" y="874796"/>
            <a:ext cx="8229600" cy="3793458"/>
          </a:xfrm>
        </p:spPr>
        <p:txBody>
          <a:bodyPr/>
          <a:lstStyle/>
          <a:p>
            <a:r>
              <a:rPr lang="en-AU" sz="1800" b="1" dirty="0">
                <a:effectLst/>
                <a:latin typeface="Tw Cen MT" panose="020B0602020104020603" pitchFamily="34" charset="77"/>
              </a:rPr>
              <a:t>Tesseract OCR-- A Multifaceted Tool with Language Versatility: Study conducted by Ray Smith</a:t>
            </a:r>
            <a:r>
              <a:rPr lang="en-AU" sz="1000" dirty="0">
                <a:solidFill>
                  <a:schemeClr val="tx2"/>
                </a:solidFill>
                <a:effectLst/>
                <a:latin typeface="Tw Cen MT" panose="020B0602020104020603" pitchFamily="34" charset="77"/>
              </a:rPr>
              <a:t>[20]</a:t>
            </a:r>
            <a:endParaRPr lang="en-AU" sz="1000" dirty="0">
              <a:effectLst/>
              <a:latin typeface="Tw Cen MT" panose="020B0602020104020603" pitchFamily="34" charset="77"/>
            </a:endParaRPr>
          </a:p>
          <a:p>
            <a:pPr lvl="1"/>
            <a:r>
              <a:rPr lang="en-AU" sz="1800" b="1" dirty="0">
                <a:effectLst/>
                <a:latin typeface="Tw Cen MT" panose="020B0602020104020603" pitchFamily="34" charset="77"/>
              </a:rPr>
              <a:t>Pros</a:t>
            </a:r>
            <a:r>
              <a:rPr lang="en-AU" sz="1800" dirty="0">
                <a:effectLst/>
                <a:latin typeface="Tw Cen MT" panose="020B0602020104020603" pitchFamily="34" charset="77"/>
              </a:rPr>
              <a:t>: adaptability and accuracy in processing printed text.</a:t>
            </a:r>
          </a:p>
          <a:p>
            <a:pPr lvl="1"/>
            <a:r>
              <a:rPr lang="en-AU" sz="1800" b="1" dirty="0">
                <a:latin typeface="Tw Cen MT" panose="020B0602020104020603" pitchFamily="34" charset="77"/>
              </a:rPr>
              <a:t>Cons</a:t>
            </a:r>
            <a:r>
              <a:rPr lang="en-AU" sz="1800" dirty="0">
                <a:latin typeface="Tw Cen MT" panose="020B0602020104020603" pitchFamily="34" charset="77"/>
              </a:rPr>
              <a:t>:</a:t>
            </a:r>
            <a:r>
              <a:rPr lang="en-AU" sz="1800" dirty="0">
                <a:effectLst/>
                <a:latin typeface="Tw Cen MT" panose="020B0602020104020603" pitchFamily="34" charset="77"/>
              </a:rPr>
              <a:t> its performance is expected to be heavily dependent on the input image quality. </a:t>
            </a:r>
          </a:p>
          <a:p>
            <a:pPr lvl="1"/>
            <a:endParaRPr lang="en-AU" sz="1000" dirty="0">
              <a:latin typeface="Tw Cen MT" panose="020B0602020104020603" pitchFamily="34" charset="77"/>
            </a:endParaRPr>
          </a:p>
          <a:p>
            <a:r>
              <a:rPr lang="en-AU" sz="1800" b="1" dirty="0" err="1">
                <a:effectLst/>
                <a:latin typeface="Tw Cen MT" panose="020B0602020104020603" pitchFamily="34" charset="77"/>
              </a:rPr>
              <a:t>Keras</a:t>
            </a:r>
            <a:r>
              <a:rPr lang="en-AU" sz="1800" b="1" dirty="0">
                <a:effectLst/>
                <a:latin typeface="Tw Cen MT" panose="020B0602020104020603" pitchFamily="34" charset="77"/>
              </a:rPr>
              <a:t> OCR -- Customizability at the Expense of Efficiency: Study by </a:t>
            </a:r>
            <a:r>
              <a:rPr lang="en-AU" sz="1800" b="1" dirty="0" err="1">
                <a:effectLst/>
                <a:latin typeface="Tw Cen MT" panose="020B0602020104020603" pitchFamily="34" charset="77"/>
              </a:rPr>
              <a:t>Madhugiri</a:t>
            </a:r>
            <a:r>
              <a:rPr lang="en-AU" sz="1800" b="1" dirty="0">
                <a:effectLst/>
                <a:latin typeface="Tw Cen MT" panose="020B0602020104020603" pitchFamily="34" charset="77"/>
              </a:rPr>
              <a:t> and </a:t>
            </a:r>
            <a:r>
              <a:rPr lang="en-AU" sz="1800" b="1" dirty="0" err="1">
                <a:effectLst/>
                <a:latin typeface="Tw Cen MT" panose="020B0602020104020603" pitchFamily="34" charset="77"/>
              </a:rPr>
              <a:t>Devashree</a:t>
            </a:r>
            <a:r>
              <a:rPr lang="en-AU" sz="1000" dirty="0">
                <a:solidFill>
                  <a:schemeClr val="tx2"/>
                </a:solidFill>
                <a:effectLst/>
                <a:latin typeface="Tw Cen MT" panose="020B0602020104020603" pitchFamily="34" charset="77"/>
              </a:rPr>
              <a:t>[12]</a:t>
            </a:r>
          </a:p>
          <a:p>
            <a:pPr lvl="1"/>
            <a:r>
              <a:rPr lang="en-AU" sz="1800" b="1" dirty="0">
                <a:effectLst/>
                <a:latin typeface="Tw Cen MT" panose="020B0602020104020603" pitchFamily="34" charset="77"/>
              </a:rPr>
              <a:t>Pros</a:t>
            </a:r>
            <a:r>
              <a:rPr lang="en-AU" sz="1800" dirty="0">
                <a:effectLst/>
                <a:latin typeface="Tw Cen MT" panose="020B0602020104020603" pitchFamily="34" charset="77"/>
              </a:rPr>
              <a:t>: it excels in image text extraction and has a high level of customization flexibility. </a:t>
            </a:r>
            <a:endParaRPr lang="en-AU" sz="1800" dirty="0">
              <a:latin typeface="Tw Cen MT" panose="020B0602020104020603" pitchFamily="34" charset="77"/>
            </a:endParaRPr>
          </a:p>
          <a:p>
            <a:pPr lvl="1"/>
            <a:r>
              <a:rPr lang="en-AU" sz="1800" b="1" dirty="0">
                <a:effectLst/>
                <a:latin typeface="Tw Cen MT" panose="020B0602020104020603" pitchFamily="34" charset="77"/>
              </a:rPr>
              <a:t>Cons</a:t>
            </a:r>
            <a:r>
              <a:rPr lang="en-AU" sz="1800" dirty="0">
                <a:effectLst/>
                <a:latin typeface="Tw Cen MT" panose="020B0602020104020603" pitchFamily="34" charset="77"/>
              </a:rPr>
              <a:t>: its processing speed is somewhat mitigated by the extensive computational resources required, particularly evident in real-time processing scenarios. </a:t>
            </a:r>
            <a:endParaRPr lang="en-AU" sz="1800" dirty="0">
              <a:latin typeface="Tw Cen MT" panose="020B0602020104020603" pitchFamily="34" charset="77"/>
            </a:endParaRPr>
          </a:p>
          <a:p>
            <a:endParaRPr lang="en-US" sz="1800" dirty="0">
              <a:latin typeface="Tw Cen MT" panose="020B0602020104020603" pitchFamily="34" charset="77"/>
            </a:endParaRPr>
          </a:p>
        </p:txBody>
      </p:sp>
    </p:spTree>
    <p:extLst>
      <p:ext uri="{BB962C8B-B14F-4D97-AF65-F5344CB8AC3E}">
        <p14:creationId xmlns:p14="http://schemas.microsoft.com/office/powerpoint/2010/main" val="107340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OCR Engines</a:t>
            </a:r>
          </a:p>
        </p:txBody>
      </p:sp>
      <p:sp>
        <p:nvSpPr>
          <p:cNvPr id="3" name="Content Placeholder 2">
            <a:extLst>
              <a:ext uri="{FF2B5EF4-FFF2-40B4-BE49-F238E27FC236}">
                <a16:creationId xmlns:a16="http://schemas.microsoft.com/office/drawing/2014/main" id="{24DA4133-F416-962C-FC05-7FC1AD667D87}"/>
              </a:ext>
            </a:extLst>
          </p:cNvPr>
          <p:cNvSpPr>
            <a:spLocks noGrp="1"/>
          </p:cNvSpPr>
          <p:nvPr>
            <p:ph idx="1"/>
          </p:nvPr>
        </p:nvSpPr>
        <p:spPr/>
        <p:txBody>
          <a:bodyPr/>
          <a:lstStyle/>
          <a:p>
            <a:r>
              <a:rPr lang="en-AU" sz="1800" b="1" dirty="0">
                <a:effectLst/>
                <a:latin typeface="Tw Cen MT" panose="020B0602020104020603" pitchFamily="34" charset="77"/>
              </a:rPr>
              <a:t>Paddle OCR -- Speed and Efficiency in Text Style Recognition: </a:t>
            </a:r>
            <a:r>
              <a:rPr lang="en-AU" sz="1800" b="1" dirty="0">
                <a:latin typeface="Tw Cen MT" panose="020B0602020104020603" pitchFamily="34" charset="77"/>
              </a:rPr>
              <a:t>Study</a:t>
            </a:r>
            <a:r>
              <a:rPr lang="en-AU" sz="1800" b="1" dirty="0">
                <a:effectLst/>
                <a:latin typeface="Tw Cen MT" panose="020B0602020104020603" pitchFamily="34" charset="77"/>
              </a:rPr>
              <a:t> by Liu et al. (2020)</a:t>
            </a:r>
            <a:r>
              <a:rPr lang="en-AU" sz="800" dirty="0">
                <a:solidFill>
                  <a:schemeClr val="tx2"/>
                </a:solidFill>
                <a:effectLst/>
                <a:latin typeface="Tw Cen MT" panose="020B0602020104020603" pitchFamily="34" charset="77"/>
              </a:rPr>
              <a:t>[3]</a:t>
            </a:r>
          </a:p>
          <a:p>
            <a:pPr lvl="1"/>
            <a:r>
              <a:rPr lang="en-AU" sz="1800" b="1" dirty="0">
                <a:effectLst/>
                <a:latin typeface="Tw Cen MT" panose="020B0602020104020603" pitchFamily="34" charset="77"/>
              </a:rPr>
              <a:t>Pros</a:t>
            </a:r>
            <a:r>
              <a:rPr lang="en-AU" sz="1800" dirty="0">
                <a:effectLst/>
                <a:latin typeface="Tw Cen MT" panose="020B0602020104020603" pitchFamily="34" charset="77"/>
              </a:rPr>
              <a:t>: its ability to quickly process and recognize a diverse array of text styles. Particularly effective in applications where text presentation varies significantly. </a:t>
            </a:r>
          </a:p>
          <a:p>
            <a:pPr lvl="1"/>
            <a:r>
              <a:rPr lang="en-AU" sz="1800" b="1" dirty="0">
                <a:latin typeface="Tw Cen MT" panose="020B0602020104020603" pitchFamily="34" charset="77"/>
              </a:rPr>
              <a:t>Cons</a:t>
            </a:r>
            <a:r>
              <a:rPr lang="en-AU" sz="1800" dirty="0">
                <a:latin typeface="Tw Cen MT" panose="020B0602020104020603" pitchFamily="34" charset="77"/>
              </a:rPr>
              <a:t>: </a:t>
            </a:r>
            <a:r>
              <a:rPr lang="en-AU" sz="1800" dirty="0">
                <a:effectLst/>
                <a:latin typeface="Tw Cen MT" panose="020B0602020104020603" pitchFamily="34" charset="77"/>
              </a:rPr>
              <a:t>restricted language support and a relatively smaller community base </a:t>
            </a:r>
          </a:p>
          <a:p>
            <a:pPr lvl="1"/>
            <a:endParaRPr lang="en-AU" sz="1800" dirty="0">
              <a:latin typeface="Tw Cen MT" panose="020B0602020104020603" pitchFamily="34" charset="77"/>
            </a:endParaRPr>
          </a:p>
          <a:p>
            <a:r>
              <a:rPr lang="en-AU" sz="1800" b="1" dirty="0">
                <a:effectLst/>
                <a:latin typeface="Tw Cen MT" panose="020B0602020104020603" pitchFamily="34" charset="77"/>
              </a:rPr>
              <a:t>Microsoft Azure Computer Vision -- Out-of-the-Box Usability with Ecosystem Dependence: Study by William </a:t>
            </a:r>
            <a:r>
              <a:rPr lang="en-AU" sz="1800" b="1" dirty="0" err="1">
                <a:effectLst/>
                <a:latin typeface="Tw Cen MT" panose="020B0602020104020603" pitchFamily="34" charset="77"/>
              </a:rPr>
              <a:t>Ughetta</a:t>
            </a:r>
            <a:r>
              <a:rPr lang="en-AU" sz="1800" b="1" dirty="0">
                <a:effectLst/>
                <a:latin typeface="Tw Cen MT" panose="020B0602020104020603" pitchFamily="34" charset="77"/>
              </a:rPr>
              <a:t> and Brian W. Kernighan</a:t>
            </a:r>
            <a:r>
              <a:rPr lang="en-AU" sz="800" dirty="0">
                <a:solidFill>
                  <a:schemeClr val="tx2"/>
                </a:solidFill>
                <a:effectLst/>
                <a:latin typeface="Tw Cen MT" panose="020B0602020104020603" pitchFamily="34" charset="77"/>
              </a:rPr>
              <a:t>[21] </a:t>
            </a:r>
          </a:p>
          <a:p>
            <a:pPr lvl="1"/>
            <a:r>
              <a:rPr lang="en-AU" sz="1800" b="1" dirty="0">
                <a:latin typeface="Tw Cen MT" panose="020B0602020104020603" pitchFamily="34" charset="77"/>
              </a:rPr>
              <a:t>Pros</a:t>
            </a:r>
            <a:r>
              <a:rPr lang="en-AU" sz="1800" dirty="0">
                <a:latin typeface="Tw Cen MT" panose="020B0602020104020603" pitchFamily="34" charset="77"/>
              </a:rPr>
              <a:t>: I</a:t>
            </a:r>
            <a:r>
              <a:rPr lang="en-AU" sz="1800" dirty="0">
                <a:effectLst/>
                <a:latin typeface="Tw Cen MT" panose="020B0602020104020603" pitchFamily="34" charset="77"/>
              </a:rPr>
              <a:t>ts ready-to-use and scalable capabilities, which necessitate minimal setup, making it ideal for rapid deployment</a:t>
            </a:r>
          </a:p>
          <a:p>
            <a:pPr lvl="1"/>
            <a:r>
              <a:rPr lang="en-AU" sz="1800" b="1" dirty="0">
                <a:latin typeface="Tw Cen MT" panose="020B0602020104020603" pitchFamily="34" charset="77"/>
              </a:rPr>
              <a:t>Cons</a:t>
            </a:r>
            <a:r>
              <a:rPr lang="en-AU" sz="1800" dirty="0">
                <a:latin typeface="Tw Cen MT" panose="020B0602020104020603" pitchFamily="34" charset="77"/>
              </a:rPr>
              <a:t>: </a:t>
            </a:r>
            <a:r>
              <a:rPr lang="en-AU" sz="1800" dirty="0">
                <a:effectLst/>
                <a:latin typeface="Tw Cen MT" panose="020B0602020104020603" pitchFamily="34" charset="77"/>
              </a:rPr>
              <a:t>its potential reliance on the broader Microsoft ecosystem, which might impose limitations on its utility in non-Microsoft environments.</a:t>
            </a:r>
            <a:endParaRPr lang="en-AU" sz="1800" dirty="0">
              <a:latin typeface="Tw Cen MT" panose="020B0602020104020603" pitchFamily="34" charset="77"/>
            </a:endParaRPr>
          </a:p>
          <a:p>
            <a:endParaRPr lang="en-US" sz="1800" dirty="0"/>
          </a:p>
        </p:txBody>
      </p:sp>
    </p:spTree>
    <p:extLst>
      <p:ext uri="{BB962C8B-B14F-4D97-AF65-F5344CB8AC3E}">
        <p14:creationId xmlns:p14="http://schemas.microsoft.com/office/powerpoint/2010/main" val="2208147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88A4-670A-61FD-2B2A-695AB4792A56}"/>
              </a:ext>
            </a:extLst>
          </p:cNvPr>
          <p:cNvSpPr>
            <a:spLocks noGrp="1"/>
          </p:cNvSpPr>
          <p:nvPr>
            <p:ph type="title"/>
          </p:nvPr>
        </p:nvSpPr>
        <p:spPr/>
        <p:txBody>
          <a:bodyPr/>
          <a:lstStyle/>
          <a:p>
            <a:r>
              <a:rPr lang="en-US" dirty="0"/>
              <a:t>Image Preprocessing</a:t>
            </a:r>
          </a:p>
        </p:txBody>
      </p:sp>
      <p:pic>
        <p:nvPicPr>
          <p:cNvPr id="5" name="Content Placeholder 4" descr="A person's face and a picture of a person's face&#10;&#10;Description automatically generated">
            <a:extLst>
              <a:ext uri="{FF2B5EF4-FFF2-40B4-BE49-F238E27FC236}">
                <a16:creationId xmlns:a16="http://schemas.microsoft.com/office/drawing/2014/main" id="{BFD5C729-A222-7FC6-2733-9B4414F1610A}"/>
              </a:ext>
            </a:extLst>
          </p:cNvPr>
          <p:cNvPicPr>
            <a:picLocks noGrp="1" noChangeAspect="1"/>
          </p:cNvPicPr>
          <p:nvPr>
            <p:ph idx="1"/>
          </p:nvPr>
        </p:nvPicPr>
        <p:blipFill>
          <a:blip r:embed="rId2"/>
          <a:stretch>
            <a:fillRect/>
          </a:stretch>
        </p:blipFill>
        <p:spPr>
          <a:xfrm>
            <a:off x="457200" y="1276351"/>
            <a:ext cx="3170717" cy="1295400"/>
          </a:xfrm>
        </p:spPr>
      </p:pic>
      <p:pic>
        <p:nvPicPr>
          <p:cNvPr id="7" name="Picture 6" descr="A black and white background with white text&#10;&#10;Description automatically generated">
            <a:extLst>
              <a:ext uri="{FF2B5EF4-FFF2-40B4-BE49-F238E27FC236}">
                <a16:creationId xmlns:a16="http://schemas.microsoft.com/office/drawing/2014/main" id="{656F97D9-A54C-75A2-C969-BE0DD9A31A5F}"/>
              </a:ext>
            </a:extLst>
          </p:cNvPr>
          <p:cNvPicPr>
            <a:picLocks noChangeAspect="1"/>
          </p:cNvPicPr>
          <p:nvPr/>
        </p:nvPicPr>
        <p:blipFill>
          <a:blip r:embed="rId3"/>
          <a:stretch>
            <a:fillRect/>
          </a:stretch>
        </p:blipFill>
        <p:spPr>
          <a:xfrm>
            <a:off x="4791351" y="1276351"/>
            <a:ext cx="3895449" cy="1295399"/>
          </a:xfrm>
          <a:prstGeom prst="rect">
            <a:avLst/>
          </a:prstGeom>
        </p:spPr>
      </p:pic>
      <p:sp>
        <p:nvSpPr>
          <p:cNvPr id="8" name="TextBox 7">
            <a:extLst>
              <a:ext uri="{FF2B5EF4-FFF2-40B4-BE49-F238E27FC236}">
                <a16:creationId xmlns:a16="http://schemas.microsoft.com/office/drawing/2014/main" id="{A27B4B4D-0382-83FA-E27C-17D2DDA7C565}"/>
              </a:ext>
            </a:extLst>
          </p:cNvPr>
          <p:cNvSpPr txBox="1"/>
          <p:nvPr/>
        </p:nvSpPr>
        <p:spPr>
          <a:xfrm>
            <a:off x="5563618" y="771288"/>
            <a:ext cx="2560320" cy="369332"/>
          </a:xfrm>
          <a:prstGeom prst="rect">
            <a:avLst/>
          </a:prstGeom>
          <a:noFill/>
        </p:spPr>
        <p:txBody>
          <a:bodyPr wrap="square" rtlCol="0">
            <a:spAutoFit/>
          </a:bodyPr>
          <a:lstStyle/>
          <a:p>
            <a:r>
              <a:rPr lang="en-US" b="1" dirty="0">
                <a:latin typeface="+mn-lt"/>
              </a:rPr>
              <a:t>Image Thresholding</a:t>
            </a:r>
          </a:p>
        </p:txBody>
      </p:sp>
      <p:sp>
        <p:nvSpPr>
          <p:cNvPr id="9" name="TextBox 8">
            <a:extLst>
              <a:ext uri="{FF2B5EF4-FFF2-40B4-BE49-F238E27FC236}">
                <a16:creationId xmlns:a16="http://schemas.microsoft.com/office/drawing/2014/main" id="{B245A861-4280-43E2-F6A6-9908D6D3A4CF}"/>
              </a:ext>
            </a:extLst>
          </p:cNvPr>
          <p:cNvSpPr txBox="1"/>
          <p:nvPr/>
        </p:nvSpPr>
        <p:spPr>
          <a:xfrm>
            <a:off x="885311" y="771288"/>
            <a:ext cx="2560320" cy="369332"/>
          </a:xfrm>
          <a:prstGeom prst="rect">
            <a:avLst/>
          </a:prstGeom>
          <a:noFill/>
        </p:spPr>
        <p:txBody>
          <a:bodyPr wrap="square" rtlCol="0">
            <a:spAutoFit/>
          </a:bodyPr>
          <a:lstStyle/>
          <a:p>
            <a:r>
              <a:rPr lang="en-US" b="1" dirty="0">
                <a:latin typeface="+mn-lt"/>
              </a:rPr>
              <a:t>Image Edge Detection</a:t>
            </a:r>
          </a:p>
        </p:txBody>
      </p:sp>
      <p:sp>
        <p:nvSpPr>
          <p:cNvPr id="10" name="TextBox 9">
            <a:extLst>
              <a:ext uri="{FF2B5EF4-FFF2-40B4-BE49-F238E27FC236}">
                <a16:creationId xmlns:a16="http://schemas.microsoft.com/office/drawing/2014/main" id="{0235744E-3FA5-A0BF-6DA4-1E7643231391}"/>
              </a:ext>
            </a:extLst>
          </p:cNvPr>
          <p:cNvSpPr txBox="1"/>
          <p:nvPr/>
        </p:nvSpPr>
        <p:spPr>
          <a:xfrm>
            <a:off x="457200" y="2710265"/>
            <a:ext cx="3170716" cy="2554545"/>
          </a:xfrm>
          <a:prstGeom prst="rect">
            <a:avLst/>
          </a:prstGeom>
          <a:noFill/>
        </p:spPr>
        <p:txBody>
          <a:bodyPr wrap="square" rtlCol="0">
            <a:spAutoFit/>
          </a:bodyPr>
          <a:lstStyle/>
          <a:p>
            <a:r>
              <a:rPr lang="en-US" sz="1600" dirty="0">
                <a:latin typeface="+mn-lt"/>
              </a:rPr>
              <a:t>Study by </a:t>
            </a:r>
            <a:r>
              <a:rPr lang="en-AU" sz="1600" dirty="0">
                <a:effectLst/>
                <a:latin typeface="+mn-lt"/>
              </a:rPr>
              <a:t>by Wu et al. (2017)</a:t>
            </a:r>
            <a:r>
              <a:rPr lang="en-AU" sz="800" dirty="0">
                <a:solidFill>
                  <a:schemeClr val="tx2"/>
                </a:solidFill>
                <a:effectLst/>
                <a:latin typeface="+mn-lt"/>
              </a:rPr>
              <a:t>[24]</a:t>
            </a:r>
            <a:r>
              <a:rPr lang="en-AU" sz="1600" dirty="0">
                <a:effectLst/>
                <a:latin typeface="+mn-lt"/>
              </a:rPr>
              <a:t> </a:t>
            </a:r>
            <a:r>
              <a:rPr lang="en-US" sz="1600" dirty="0">
                <a:effectLst/>
                <a:latin typeface="+mn-lt"/>
              </a:rPr>
              <a:t>shows:</a:t>
            </a:r>
          </a:p>
          <a:p>
            <a:pPr marL="342900" indent="-342900">
              <a:buAutoNum type="arabicPeriod"/>
            </a:pPr>
            <a:r>
              <a:rPr lang="en-AU" sz="1600" dirty="0">
                <a:effectLst/>
                <a:latin typeface="+mn-lt"/>
              </a:rPr>
              <a:t>Effective in enhancing OCR text recognition on ICDAR2013 </a:t>
            </a:r>
            <a:r>
              <a:rPr lang="en-AU" sz="1600" dirty="0">
                <a:latin typeface="+mn-lt"/>
              </a:rPr>
              <a:t>dataset</a:t>
            </a:r>
          </a:p>
          <a:p>
            <a:pPr marL="342900" indent="-342900">
              <a:buAutoNum type="arabicPeriod"/>
            </a:pPr>
            <a:endParaRPr lang="en-AU" sz="1600" dirty="0">
              <a:latin typeface="+mn-lt"/>
            </a:endParaRPr>
          </a:p>
          <a:p>
            <a:pPr marL="342900" indent="-342900">
              <a:buFontTx/>
              <a:buAutoNum type="arabicPeriod"/>
            </a:pPr>
            <a:r>
              <a:rPr lang="en-AU" sz="1600" dirty="0">
                <a:latin typeface="+mn-lt"/>
              </a:rPr>
              <a:t>Sensitive to Noise which leads to </a:t>
            </a:r>
            <a:r>
              <a:rPr lang="en-AU" sz="1600" dirty="0">
                <a:effectLst/>
                <a:latin typeface="+mn-lt"/>
              </a:rPr>
              <a:t>the false detection of edges </a:t>
            </a:r>
            <a:endParaRPr lang="en-AU" sz="1600" dirty="0">
              <a:latin typeface="+mn-lt"/>
            </a:endParaRPr>
          </a:p>
          <a:p>
            <a:pPr marL="342900" indent="-342900">
              <a:buAutoNum type="arabicPeriod"/>
            </a:pPr>
            <a:endParaRPr lang="en-AU" sz="1600" dirty="0">
              <a:latin typeface="+mn-lt"/>
            </a:endParaRPr>
          </a:p>
          <a:p>
            <a:endParaRPr lang="en-AU" sz="1600" dirty="0">
              <a:latin typeface="+mn-lt"/>
            </a:endParaRPr>
          </a:p>
        </p:txBody>
      </p:sp>
      <p:sp>
        <p:nvSpPr>
          <p:cNvPr id="11" name="TextBox 10">
            <a:extLst>
              <a:ext uri="{FF2B5EF4-FFF2-40B4-BE49-F238E27FC236}">
                <a16:creationId xmlns:a16="http://schemas.microsoft.com/office/drawing/2014/main" id="{0A092B26-6914-9505-0DEE-315D85D3A6AD}"/>
              </a:ext>
            </a:extLst>
          </p:cNvPr>
          <p:cNvSpPr txBox="1"/>
          <p:nvPr/>
        </p:nvSpPr>
        <p:spPr>
          <a:xfrm>
            <a:off x="5153717" y="2718872"/>
            <a:ext cx="3170716" cy="2062103"/>
          </a:xfrm>
          <a:prstGeom prst="rect">
            <a:avLst/>
          </a:prstGeom>
          <a:noFill/>
        </p:spPr>
        <p:txBody>
          <a:bodyPr wrap="square" rtlCol="0">
            <a:spAutoFit/>
          </a:bodyPr>
          <a:lstStyle/>
          <a:p>
            <a:r>
              <a:rPr lang="en-US" sz="1600" dirty="0">
                <a:latin typeface="+mn-lt"/>
              </a:rPr>
              <a:t>Study by </a:t>
            </a:r>
            <a:r>
              <a:rPr lang="en-AU" sz="1600" dirty="0">
                <a:effectLst/>
                <a:latin typeface="+mn-lt"/>
              </a:rPr>
              <a:t>Gupta et al. (2007)</a:t>
            </a:r>
            <a:r>
              <a:rPr lang="en-AU" sz="800" dirty="0">
                <a:solidFill>
                  <a:schemeClr val="tx2"/>
                </a:solidFill>
                <a:effectLst/>
                <a:latin typeface="+mn-lt"/>
              </a:rPr>
              <a:t>[5]</a:t>
            </a:r>
            <a:r>
              <a:rPr lang="en-AU" sz="800" dirty="0">
                <a:effectLst/>
                <a:latin typeface="+mn-lt"/>
              </a:rPr>
              <a:t> </a:t>
            </a:r>
            <a:r>
              <a:rPr lang="en-US" sz="1600" dirty="0">
                <a:effectLst/>
                <a:latin typeface="+mn-lt"/>
              </a:rPr>
              <a:t>shows:</a:t>
            </a:r>
          </a:p>
          <a:p>
            <a:pPr marL="342900" indent="-342900">
              <a:buAutoNum type="arabicPeriod"/>
            </a:pPr>
            <a:r>
              <a:rPr lang="en-AU" sz="1600" dirty="0">
                <a:effectLst/>
                <a:latin typeface="+mn-lt"/>
              </a:rPr>
              <a:t>Thresholding solves lighting and contrast inconsistencies.</a:t>
            </a:r>
          </a:p>
          <a:p>
            <a:pPr marL="342900" indent="-342900">
              <a:buAutoNum type="arabicPeriod"/>
            </a:pPr>
            <a:endParaRPr lang="en-AU" sz="1600" dirty="0">
              <a:latin typeface="+mn-lt"/>
            </a:endParaRPr>
          </a:p>
          <a:p>
            <a:pPr marL="342900" indent="-342900">
              <a:buAutoNum type="arabicPeriod"/>
            </a:pPr>
            <a:r>
              <a:rPr lang="en-AU" sz="1600" dirty="0">
                <a:latin typeface="+mn-lt"/>
              </a:rPr>
              <a:t>G</a:t>
            </a:r>
            <a:r>
              <a:rPr lang="en-AU" sz="1600" dirty="0">
                <a:effectLst/>
                <a:latin typeface="+mn-lt"/>
              </a:rPr>
              <a:t>enerate a clear delineation between text and background</a:t>
            </a:r>
            <a:endParaRPr lang="en-AU" sz="1600" dirty="0">
              <a:latin typeface="+mn-lt"/>
            </a:endParaRPr>
          </a:p>
          <a:p>
            <a:endParaRPr lang="en-AU" sz="1600" dirty="0">
              <a:latin typeface="+mn-lt"/>
            </a:endParaRPr>
          </a:p>
        </p:txBody>
      </p:sp>
    </p:spTree>
    <p:extLst>
      <p:ext uri="{BB962C8B-B14F-4D97-AF65-F5344CB8AC3E}">
        <p14:creationId xmlns:p14="http://schemas.microsoft.com/office/powerpoint/2010/main" val="191393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3219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D4B7-3248-8C4E-D362-FD080FEA8B20}"/>
              </a:ext>
            </a:extLst>
          </p:cNvPr>
          <p:cNvSpPr>
            <a:spLocks noGrp="1"/>
          </p:cNvSpPr>
          <p:nvPr>
            <p:ph type="title"/>
          </p:nvPr>
        </p:nvSpPr>
        <p:spPr/>
        <p:txBody>
          <a:bodyPr/>
          <a:lstStyle/>
          <a:p>
            <a:r>
              <a:rPr lang="en-US" dirty="0"/>
              <a:t>Dataset -- IAM</a:t>
            </a:r>
          </a:p>
        </p:txBody>
      </p:sp>
      <p:pic>
        <p:nvPicPr>
          <p:cNvPr id="5" name="Content Placeholder 4" descr="A letter from a person&#10;&#10;Description automatically generated with medium confidence">
            <a:extLst>
              <a:ext uri="{FF2B5EF4-FFF2-40B4-BE49-F238E27FC236}">
                <a16:creationId xmlns:a16="http://schemas.microsoft.com/office/drawing/2014/main" id="{CCC41760-2E13-8212-07DD-9160D2FFC795}"/>
              </a:ext>
            </a:extLst>
          </p:cNvPr>
          <p:cNvPicPr>
            <a:picLocks noGrp="1" noChangeAspect="1"/>
          </p:cNvPicPr>
          <p:nvPr>
            <p:ph idx="1"/>
          </p:nvPr>
        </p:nvPicPr>
        <p:blipFill>
          <a:blip r:embed="rId3"/>
          <a:stretch>
            <a:fillRect/>
          </a:stretch>
        </p:blipFill>
        <p:spPr>
          <a:xfrm>
            <a:off x="2959332" y="944563"/>
            <a:ext cx="2502131" cy="3575050"/>
          </a:xfrm>
        </p:spPr>
      </p:pic>
      <p:pic>
        <p:nvPicPr>
          <p:cNvPr id="7" name="Picture 6" descr="A close-up of a letter&#10;&#10;Description automatically generated">
            <a:extLst>
              <a:ext uri="{FF2B5EF4-FFF2-40B4-BE49-F238E27FC236}">
                <a16:creationId xmlns:a16="http://schemas.microsoft.com/office/drawing/2014/main" id="{1FE9650D-5DF9-506E-3804-D6C150570B1A}"/>
              </a:ext>
            </a:extLst>
          </p:cNvPr>
          <p:cNvPicPr>
            <a:picLocks noChangeAspect="1"/>
          </p:cNvPicPr>
          <p:nvPr/>
        </p:nvPicPr>
        <p:blipFill>
          <a:blip r:embed="rId4"/>
          <a:stretch>
            <a:fillRect/>
          </a:stretch>
        </p:blipFill>
        <p:spPr>
          <a:xfrm>
            <a:off x="457200" y="944563"/>
            <a:ext cx="2502132" cy="3575051"/>
          </a:xfrm>
          <a:prstGeom prst="rect">
            <a:avLst/>
          </a:prstGeom>
        </p:spPr>
      </p:pic>
      <p:sp>
        <p:nvSpPr>
          <p:cNvPr id="10" name="TextBox 9">
            <a:extLst>
              <a:ext uri="{FF2B5EF4-FFF2-40B4-BE49-F238E27FC236}">
                <a16:creationId xmlns:a16="http://schemas.microsoft.com/office/drawing/2014/main" id="{23624880-35A6-E189-2881-653B506A5BA4}"/>
              </a:ext>
            </a:extLst>
          </p:cNvPr>
          <p:cNvSpPr txBox="1"/>
          <p:nvPr/>
        </p:nvSpPr>
        <p:spPr>
          <a:xfrm>
            <a:off x="5660572" y="839262"/>
            <a:ext cx="3352800" cy="3785652"/>
          </a:xfrm>
          <a:prstGeom prst="rect">
            <a:avLst/>
          </a:prstGeom>
          <a:noFill/>
        </p:spPr>
        <p:txBody>
          <a:bodyPr wrap="square" rtlCol="0">
            <a:spAutoFit/>
          </a:bodyPr>
          <a:lstStyle/>
          <a:p>
            <a:pPr marL="285750" indent="-285750">
              <a:buFont typeface="Arial" panose="020B0604020202020204" pitchFamily="34" charset="0"/>
              <a:buChar char="•"/>
            </a:pPr>
            <a:r>
              <a:rPr lang="en-AU" sz="2000" dirty="0">
                <a:effectLst/>
                <a:latin typeface="+mn-lt"/>
              </a:rPr>
              <a:t>IAM Database Group at the University of Bern by Marti and </a:t>
            </a:r>
            <a:r>
              <a:rPr lang="en-AU" sz="2000" dirty="0" err="1">
                <a:effectLst/>
                <a:latin typeface="+mn-lt"/>
              </a:rPr>
              <a:t>Bunke</a:t>
            </a:r>
            <a:endParaRPr lang="en-AU" sz="2000" dirty="0">
              <a:latin typeface="+mn-lt"/>
            </a:endParaRPr>
          </a:p>
          <a:p>
            <a:pPr marL="285750" indent="-285750">
              <a:buFont typeface="Arial" panose="020B0604020202020204" pitchFamily="34" charset="0"/>
              <a:buChar char="•"/>
            </a:pPr>
            <a:endParaRPr lang="en-AU" sz="2000" dirty="0">
              <a:latin typeface="+mn-lt"/>
            </a:endParaRPr>
          </a:p>
          <a:p>
            <a:pPr marL="285750" indent="-285750">
              <a:buFont typeface="Arial" panose="020B0604020202020204" pitchFamily="34" charset="0"/>
              <a:buChar char="•"/>
            </a:pPr>
            <a:r>
              <a:rPr lang="en-AU" sz="2000" dirty="0">
                <a:latin typeface="+mn-lt"/>
              </a:rPr>
              <a:t>V</a:t>
            </a:r>
            <a:r>
              <a:rPr lang="en-AU" sz="2000" dirty="0">
                <a:effectLst/>
                <a:latin typeface="+mn-lt"/>
              </a:rPr>
              <a:t>arious handwriting styles and </a:t>
            </a:r>
            <a:r>
              <a:rPr lang="en-AU" sz="2000" dirty="0">
                <a:latin typeface="+mn-lt"/>
              </a:rPr>
              <a:t>Simple layout</a:t>
            </a:r>
          </a:p>
          <a:p>
            <a:endParaRPr lang="en-AU" sz="2000" dirty="0">
              <a:latin typeface="+mn-lt"/>
            </a:endParaRPr>
          </a:p>
          <a:p>
            <a:pPr marL="285750" indent="-285750">
              <a:buFont typeface="Arial" panose="020B0604020202020204" pitchFamily="34" charset="0"/>
              <a:buChar char="•"/>
            </a:pPr>
            <a:r>
              <a:rPr lang="en-AU" sz="2000" dirty="0">
                <a:effectLst/>
                <a:latin typeface="+mn-lt"/>
              </a:rPr>
              <a:t>Tested 106 images </a:t>
            </a:r>
            <a:r>
              <a:rPr lang="en-AU" sz="2000" dirty="0">
                <a:latin typeface="+mn-lt"/>
              </a:rPr>
              <a:t>to e</a:t>
            </a:r>
            <a:r>
              <a:rPr lang="en-AU" sz="2000" dirty="0">
                <a:effectLst/>
                <a:latin typeface="+mn-lt"/>
              </a:rPr>
              <a:t>valuate proficiency in recognizing handwritten text. </a:t>
            </a:r>
          </a:p>
          <a:p>
            <a:pPr marL="285750" indent="-285750">
              <a:buFont typeface="Arial" panose="020B0604020202020204" pitchFamily="34" charset="0"/>
              <a:buChar char="•"/>
            </a:pPr>
            <a:endParaRPr lang="en-AU" sz="2000" dirty="0">
              <a:effectLst/>
              <a:latin typeface="+mn-lt"/>
            </a:endParaRPr>
          </a:p>
        </p:txBody>
      </p:sp>
    </p:spTree>
    <p:extLst>
      <p:ext uri="{BB962C8B-B14F-4D97-AF65-F5344CB8AC3E}">
        <p14:creationId xmlns:p14="http://schemas.microsoft.com/office/powerpoint/2010/main" val="230757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21A3-1F68-5DEB-A001-8B4F079FA3AD}"/>
              </a:ext>
            </a:extLst>
          </p:cNvPr>
          <p:cNvSpPr>
            <a:spLocks noGrp="1"/>
          </p:cNvSpPr>
          <p:nvPr>
            <p:ph type="title"/>
          </p:nvPr>
        </p:nvSpPr>
        <p:spPr/>
        <p:txBody>
          <a:bodyPr/>
          <a:lstStyle/>
          <a:p>
            <a:r>
              <a:rPr lang="en-US" dirty="0"/>
              <a:t>Dataset - FUNSD</a:t>
            </a:r>
          </a:p>
        </p:txBody>
      </p:sp>
      <p:pic>
        <p:nvPicPr>
          <p:cNvPr id="5" name="Content Placeholder 4" descr="A document with a note&#10;&#10;Description automatically generated with medium confidence">
            <a:extLst>
              <a:ext uri="{FF2B5EF4-FFF2-40B4-BE49-F238E27FC236}">
                <a16:creationId xmlns:a16="http://schemas.microsoft.com/office/drawing/2014/main" id="{1F5CE415-AB7F-E4C3-16A9-DE39B43DAEBC}"/>
              </a:ext>
            </a:extLst>
          </p:cNvPr>
          <p:cNvPicPr>
            <a:picLocks noGrp="1" noChangeAspect="1"/>
          </p:cNvPicPr>
          <p:nvPr>
            <p:ph idx="1"/>
          </p:nvPr>
        </p:nvPicPr>
        <p:blipFill>
          <a:blip r:embed="rId3"/>
          <a:stretch>
            <a:fillRect/>
          </a:stretch>
        </p:blipFill>
        <p:spPr>
          <a:xfrm>
            <a:off x="263925" y="944564"/>
            <a:ext cx="2731338" cy="3575050"/>
          </a:xfrm>
        </p:spPr>
      </p:pic>
      <p:pic>
        <p:nvPicPr>
          <p:cNvPr id="7" name="Picture 6" descr="A black and white document with text&#10;&#10;Description automatically generated">
            <a:extLst>
              <a:ext uri="{FF2B5EF4-FFF2-40B4-BE49-F238E27FC236}">
                <a16:creationId xmlns:a16="http://schemas.microsoft.com/office/drawing/2014/main" id="{64C21437-3202-50D4-64B3-1E1964052C54}"/>
              </a:ext>
            </a:extLst>
          </p:cNvPr>
          <p:cNvPicPr>
            <a:picLocks noChangeAspect="1"/>
          </p:cNvPicPr>
          <p:nvPr/>
        </p:nvPicPr>
        <p:blipFill>
          <a:blip r:embed="rId4"/>
          <a:stretch>
            <a:fillRect/>
          </a:stretch>
        </p:blipFill>
        <p:spPr>
          <a:xfrm>
            <a:off x="3188538" y="944564"/>
            <a:ext cx="2724188" cy="3575050"/>
          </a:xfrm>
          <a:prstGeom prst="rect">
            <a:avLst/>
          </a:prstGeom>
        </p:spPr>
      </p:pic>
      <p:sp>
        <p:nvSpPr>
          <p:cNvPr id="8" name="TextBox 7">
            <a:extLst>
              <a:ext uri="{FF2B5EF4-FFF2-40B4-BE49-F238E27FC236}">
                <a16:creationId xmlns:a16="http://schemas.microsoft.com/office/drawing/2014/main" id="{A534CFA1-A124-FD4F-3703-511D8E24C728}"/>
              </a:ext>
            </a:extLst>
          </p:cNvPr>
          <p:cNvSpPr txBox="1"/>
          <p:nvPr/>
        </p:nvSpPr>
        <p:spPr>
          <a:xfrm>
            <a:off x="5942762" y="944563"/>
            <a:ext cx="3104136" cy="3170099"/>
          </a:xfrm>
          <a:prstGeom prst="rect">
            <a:avLst/>
          </a:prstGeom>
          <a:noFill/>
        </p:spPr>
        <p:txBody>
          <a:bodyPr wrap="square" rtlCol="0">
            <a:spAutoFit/>
          </a:bodyPr>
          <a:lstStyle/>
          <a:p>
            <a:pPr marL="285750" indent="-285750">
              <a:buFont typeface="Arial" panose="020B0604020202020204" pitchFamily="34" charset="0"/>
              <a:buChar char="•"/>
            </a:pPr>
            <a:r>
              <a:rPr lang="en-AU" sz="2000" dirty="0">
                <a:effectLst/>
                <a:latin typeface="+mn-lt"/>
              </a:rPr>
              <a:t>Form Understanding in Noisy Scanned Documents</a:t>
            </a:r>
            <a:endParaRPr lang="en-AU" sz="2000" dirty="0">
              <a:latin typeface="+mn-lt"/>
            </a:endParaRPr>
          </a:p>
          <a:p>
            <a:endParaRPr lang="en-AU" sz="2000" dirty="0">
              <a:latin typeface="+mn-lt"/>
            </a:endParaRPr>
          </a:p>
          <a:p>
            <a:pPr marL="285750" indent="-285750">
              <a:buFont typeface="Arial" panose="020B0604020202020204" pitchFamily="34" charset="0"/>
              <a:buChar char="•"/>
            </a:pPr>
            <a:r>
              <a:rPr lang="en-AU" sz="2000" dirty="0">
                <a:latin typeface="+mn-lt"/>
              </a:rPr>
              <a:t>Blurry image quality and Complex text layout</a:t>
            </a:r>
          </a:p>
          <a:p>
            <a:pPr marL="285750" indent="-285750">
              <a:buFont typeface="Arial" panose="020B0604020202020204" pitchFamily="34" charset="0"/>
              <a:buChar char="•"/>
            </a:pPr>
            <a:endParaRPr lang="en-AU" sz="2000" dirty="0">
              <a:latin typeface="+mn-lt"/>
            </a:endParaRPr>
          </a:p>
          <a:p>
            <a:pPr marL="285750" indent="-285750">
              <a:buFont typeface="Arial" panose="020B0604020202020204" pitchFamily="34" charset="0"/>
              <a:buChar char="•"/>
            </a:pPr>
            <a:r>
              <a:rPr lang="en-AU" sz="2000" dirty="0">
                <a:effectLst/>
                <a:latin typeface="+mn-lt"/>
              </a:rPr>
              <a:t>Tested 50 images to evaluate proficiency in form understanding</a:t>
            </a:r>
          </a:p>
          <a:p>
            <a:pPr marL="285750" indent="-285750">
              <a:buFont typeface="Arial" panose="020B0604020202020204" pitchFamily="34" charset="0"/>
              <a:buChar char="•"/>
            </a:pPr>
            <a:endParaRPr lang="en-AU" sz="2000" dirty="0">
              <a:effectLst/>
              <a:latin typeface="+mn-lt"/>
            </a:endParaRPr>
          </a:p>
        </p:txBody>
      </p:sp>
    </p:spTree>
    <p:extLst>
      <p:ext uri="{BB962C8B-B14F-4D97-AF65-F5344CB8AC3E}">
        <p14:creationId xmlns:p14="http://schemas.microsoft.com/office/powerpoint/2010/main" val="22703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82FC-2AF0-6984-1E97-6F5A6E8E6E71}"/>
              </a:ext>
            </a:extLst>
          </p:cNvPr>
          <p:cNvSpPr>
            <a:spLocks noGrp="1"/>
          </p:cNvSpPr>
          <p:nvPr>
            <p:ph type="title"/>
          </p:nvPr>
        </p:nvSpPr>
        <p:spPr/>
        <p:txBody>
          <a:bodyPr/>
          <a:lstStyle/>
          <a:p>
            <a:r>
              <a:rPr lang="en-US" dirty="0"/>
              <a:t>Data Preprocessing – Canny Edge Detection </a:t>
            </a:r>
          </a:p>
        </p:txBody>
      </p:sp>
      <p:sp>
        <p:nvSpPr>
          <p:cNvPr id="3" name="Content Placeholder 2">
            <a:extLst>
              <a:ext uri="{FF2B5EF4-FFF2-40B4-BE49-F238E27FC236}">
                <a16:creationId xmlns:a16="http://schemas.microsoft.com/office/drawing/2014/main" id="{4CD7EF97-5FC0-C9CE-4F88-79FCFDBF8352}"/>
              </a:ext>
            </a:extLst>
          </p:cNvPr>
          <p:cNvSpPr>
            <a:spLocks noGrp="1"/>
          </p:cNvSpPr>
          <p:nvPr>
            <p:ph idx="1"/>
          </p:nvPr>
        </p:nvSpPr>
        <p:spPr>
          <a:xfrm>
            <a:off x="5575300" y="1019175"/>
            <a:ext cx="3111500" cy="3575050"/>
          </a:xfrm>
        </p:spPr>
        <p:txBody>
          <a:bodyPr/>
          <a:lstStyle/>
          <a:p>
            <a:r>
              <a:rPr lang="en-US" sz="2000" dirty="0"/>
              <a:t>Helps in reducing noise and irrelevant details.</a:t>
            </a:r>
          </a:p>
          <a:p>
            <a:endParaRPr lang="en-US" sz="2000" dirty="0"/>
          </a:p>
          <a:p>
            <a:r>
              <a:rPr lang="en-US" sz="2000" dirty="0"/>
              <a:t>Helps to isolate cursive or connected characters from the background and each other.</a:t>
            </a:r>
          </a:p>
          <a:p>
            <a:endParaRPr lang="en-US" sz="2000" dirty="0"/>
          </a:p>
          <a:p>
            <a:r>
              <a:rPr lang="en-US" sz="2000" dirty="0"/>
              <a:t>Two threshold parameters are set to 100, 200 respectively</a:t>
            </a:r>
          </a:p>
        </p:txBody>
      </p:sp>
      <p:pic>
        <p:nvPicPr>
          <p:cNvPr id="4" name="Content Placeholder 4" descr="A piece of paper with writing on it&#10;&#10;Description automatically generated">
            <a:extLst>
              <a:ext uri="{FF2B5EF4-FFF2-40B4-BE49-F238E27FC236}">
                <a16:creationId xmlns:a16="http://schemas.microsoft.com/office/drawing/2014/main" id="{30DA9DE1-5330-5796-DF0C-7E3557BF807B}"/>
              </a:ext>
            </a:extLst>
          </p:cNvPr>
          <p:cNvPicPr>
            <a:picLocks noChangeAspect="1"/>
          </p:cNvPicPr>
          <p:nvPr/>
        </p:nvPicPr>
        <p:blipFill rotWithShape="1">
          <a:blip r:embed="rId3"/>
          <a:srcRect b="15941"/>
          <a:stretch/>
        </p:blipFill>
        <p:spPr bwMode="auto">
          <a:xfrm>
            <a:off x="457200" y="1069181"/>
            <a:ext cx="2502131" cy="300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5" name="Picture 4" descr="A black screen with white text&#10;&#10;Description automatically generated">
            <a:extLst>
              <a:ext uri="{FF2B5EF4-FFF2-40B4-BE49-F238E27FC236}">
                <a16:creationId xmlns:a16="http://schemas.microsoft.com/office/drawing/2014/main" id="{151C0BFA-2D1A-51FA-3DAE-AB4CB458D0B8}"/>
              </a:ext>
            </a:extLst>
          </p:cNvPr>
          <p:cNvPicPr>
            <a:picLocks noChangeAspect="1"/>
          </p:cNvPicPr>
          <p:nvPr/>
        </p:nvPicPr>
        <p:blipFill rotWithShape="1">
          <a:blip r:embed="rId4"/>
          <a:srcRect b="15941"/>
          <a:stretch/>
        </p:blipFill>
        <p:spPr>
          <a:xfrm>
            <a:off x="2959331" y="1069181"/>
            <a:ext cx="2502131" cy="3005137"/>
          </a:xfrm>
          <a:prstGeom prst="rect">
            <a:avLst/>
          </a:prstGeom>
        </p:spPr>
      </p:pic>
    </p:spTree>
    <p:extLst>
      <p:ext uri="{BB962C8B-B14F-4D97-AF65-F5344CB8AC3E}">
        <p14:creationId xmlns:p14="http://schemas.microsoft.com/office/powerpoint/2010/main" val="108637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BDBB-31E0-F2C9-2A1B-69D95F105FFA}"/>
              </a:ext>
            </a:extLst>
          </p:cNvPr>
          <p:cNvSpPr>
            <a:spLocks noGrp="1"/>
          </p:cNvSpPr>
          <p:nvPr>
            <p:ph type="title"/>
          </p:nvPr>
        </p:nvSpPr>
        <p:spPr/>
        <p:txBody>
          <a:bodyPr/>
          <a:lstStyle/>
          <a:p>
            <a:r>
              <a:rPr lang="en-US" dirty="0"/>
              <a:t>Data Preprocessing – Otsu’s Thresholding Method</a:t>
            </a:r>
          </a:p>
        </p:txBody>
      </p:sp>
      <p:sp>
        <p:nvSpPr>
          <p:cNvPr id="9" name="Content Placeholder 8">
            <a:extLst>
              <a:ext uri="{FF2B5EF4-FFF2-40B4-BE49-F238E27FC236}">
                <a16:creationId xmlns:a16="http://schemas.microsoft.com/office/drawing/2014/main" id="{EE9F8B47-3E1A-D2F9-986C-F8B908C68E07}"/>
              </a:ext>
            </a:extLst>
          </p:cNvPr>
          <p:cNvSpPr>
            <a:spLocks noGrp="1"/>
          </p:cNvSpPr>
          <p:nvPr>
            <p:ph idx="1"/>
          </p:nvPr>
        </p:nvSpPr>
        <p:spPr>
          <a:xfrm>
            <a:off x="5359400" y="1030287"/>
            <a:ext cx="3327400" cy="3540125"/>
          </a:xfrm>
        </p:spPr>
        <p:txBody>
          <a:bodyPr/>
          <a:lstStyle/>
          <a:p>
            <a:r>
              <a:rPr lang="en-US" sz="2000" dirty="0"/>
              <a:t>Automatically determines the optimal threshold value</a:t>
            </a:r>
          </a:p>
          <a:p>
            <a:endParaRPr lang="en-US" sz="2000" dirty="0"/>
          </a:p>
          <a:p>
            <a:r>
              <a:rPr lang="en-US" sz="2000" dirty="0"/>
              <a:t>Increase contrast. Make the text more distinct from the background</a:t>
            </a:r>
          </a:p>
          <a:p>
            <a:endParaRPr lang="en-US" sz="2000" dirty="0"/>
          </a:p>
          <a:p>
            <a:r>
              <a:rPr lang="en-US" sz="2000" dirty="0"/>
              <a:t>Reduce the computational complexity for OCR system</a:t>
            </a:r>
          </a:p>
        </p:txBody>
      </p:sp>
      <p:pic>
        <p:nvPicPr>
          <p:cNvPr id="21" name="Picture 20" descr="A piece of paper with writing on it&#10;&#10;Description automatically generated">
            <a:extLst>
              <a:ext uri="{FF2B5EF4-FFF2-40B4-BE49-F238E27FC236}">
                <a16:creationId xmlns:a16="http://schemas.microsoft.com/office/drawing/2014/main" id="{17BAD7A1-3C3A-B00B-73B0-B1AB41ADD71A}"/>
              </a:ext>
            </a:extLst>
          </p:cNvPr>
          <p:cNvPicPr>
            <a:picLocks noChangeAspect="1"/>
          </p:cNvPicPr>
          <p:nvPr/>
        </p:nvPicPr>
        <p:blipFill rotWithShape="1">
          <a:blip r:embed="rId3"/>
          <a:srcRect b="13588"/>
          <a:stretch/>
        </p:blipFill>
        <p:spPr>
          <a:xfrm>
            <a:off x="457200" y="1054100"/>
            <a:ext cx="2477688" cy="3059114"/>
          </a:xfrm>
          <a:prstGeom prst="rect">
            <a:avLst/>
          </a:prstGeom>
        </p:spPr>
      </p:pic>
      <p:pic>
        <p:nvPicPr>
          <p:cNvPr id="23" name="Picture 22" descr="A letter of a politician&#10;&#10;Description automatically generated with medium confidence">
            <a:extLst>
              <a:ext uri="{FF2B5EF4-FFF2-40B4-BE49-F238E27FC236}">
                <a16:creationId xmlns:a16="http://schemas.microsoft.com/office/drawing/2014/main" id="{C3DD36A5-B04F-9494-8A2D-27E0F7E5FF4F}"/>
              </a:ext>
            </a:extLst>
          </p:cNvPr>
          <p:cNvPicPr>
            <a:picLocks noChangeAspect="1"/>
          </p:cNvPicPr>
          <p:nvPr/>
        </p:nvPicPr>
        <p:blipFill rotWithShape="1">
          <a:blip r:embed="rId4"/>
          <a:srcRect b="13588"/>
          <a:stretch/>
        </p:blipFill>
        <p:spPr>
          <a:xfrm>
            <a:off x="2934888" y="1054099"/>
            <a:ext cx="2477688" cy="3059114"/>
          </a:xfrm>
          <a:prstGeom prst="rect">
            <a:avLst/>
          </a:prstGeom>
        </p:spPr>
      </p:pic>
    </p:spTree>
    <p:extLst>
      <p:ext uri="{BB962C8B-B14F-4D97-AF65-F5344CB8AC3E}">
        <p14:creationId xmlns:p14="http://schemas.microsoft.com/office/powerpoint/2010/main" val="165083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Evaluation Metrics</a:t>
            </a:r>
          </a:p>
        </p:txBody>
      </p:sp>
      <p:pic>
        <p:nvPicPr>
          <p:cNvPr id="7" name="Picture 6" descr="A math equations with black text&#10;&#10;Description automatically generated">
            <a:extLst>
              <a:ext uri="{FF2B5EF4-FFF2-40B4-BE49-F238E27FC236}">
                <a16:creationId xmlns:a16="http://schemas.microsoft.com/office/drawing/2014/main" id="{27459840-354C-3FB5-9AC9-2FF71688FC84}"/>
              </a:ext>
            </a:extLst>
          </p:cNvPr>
          <p:cNvPicPr>
            <a:picLocks noChangeAspect="1"/>
          </p:cNvPicPr>
          <p:nvPr/>
        </p:nvPicPr>
        <p:blipFill>
          <a:blip r:embed="rId3"/>
          <a:stretch>
            <a:fillRect/>
          </a:stretch>
        </p:blipFill>
        <p:spPr>
          <a:xfrm>
            <a:off x="4502083" y="2317643"/>
            <a:ext cx="2349500" cy="1206500"/>
          </a:xfrm>
          <a:prstGeom prst="rect">
            <a:avLst/>
          </a:prstGeom>
        </p:spPr>
      </p:pic>
      <p:pic>
        <p:nvPicPr>
          <p:cNvPr id="9" name="Picture 8" descr="A close-up of black text&#10;&#10;Description automatically generated">
            <a:extLst>
              <a:ext uri="{FF2B5EF4-FFF2-40B4-BE49-F238E27FC236}">
                <a16:creationId xmlns:a16="http://schemas.microsoft.com/office/drawing/2014/main" id="{C07989DF-6932-68D9-EA15-E41B6B05FAED}"/>
              </a:ext>
            </a:extLst>
          </p:cNvPr>
          <p:cNvPicPr>
            <a:picLocks noChangeAspect="1"/>
          </p:cNvPicPr>
          <p:nvPr/>
        </p:nvPicPr>
        <p:blipFill>
          <a:blip r:embed="rId4"/>
          <a:stretch>
            <a:fillRect/>
          </a:stretch>
        </p:blipFill>
        <p:spPr>
          <a:xfrm>
            <a:off x="4557027" y="3623243"/>
            <a:ext cx="2794000" cy="558800"/>
          </a:xfrm>
          <a:prstGeom prst="rect">
            <a:avLst/>
          </a:prstGeom>
        </p:spPr>
      </p:pic>
      <p:pic>
        <p:nvPicPr>
          <p:cNvPr id="11" name="Picture 10" descr="A mathematical equation with black text&#10;&#10;Description automatically generated">
            <a:extLst>
              <a:ext uri="{FF2B5EF4-FFF2-40B4-BE49-F238E27FC236}">
                <a16:creationId xmlns:a16="http://schemas.microsoft.com/office/drawing/2014/main" id="{93459EA4-6AED-9A56-7D37-6A9568A21470}"/>
              </a:ext>
            </a:extLst>
          </p:cNvPr>
          <p:cNvPicPr>
            <a:picLocks noChangeAspect="1"/>
          </p:cNvPicPr>
          <p:nvPr/>
        </p:nvPicPr>
        <p:blipFill>
          <a:blip r:embed="rId5"/>
          <a:stretch>
            <a:fillRect/>
          </a:stretch>
        </p:blipFill>
        <p:spPr>
          <a:xfrm>
            <a:off x="4502083" y="923143"/>
            <a:ext cx="3416300" cy="673100"/>
          </a:xfrm>
          <a:prstGeom prst="rect">
            <a:avLst/>
          </a:prstGeom>
        </p:spPr>
      </p:pic>
      <p:pic>
        <p:nvPicPr>
          <p:cNvPr id="13" name="Picture 12" descr="A math equation with black text&#10;&#10;Description automatically generated">
            <a:extLst>
              <a:ext uri="{FF2B5EF4-FFF2-40B4-BE49-F238E27FC236}">
                <a16:creationId xmlns:a16="http://schemas.microsoft.com/office/drawing/2014/main" id="{F726FDE5-B69E-9972-9F92-50FBB3D64FD0}"/>
              </a:ext>
            </a:extLst>
          </p:cNvPr>
          <p:cNvPicPr>
            <a:picLocks noChangeAspect="1"/>
          </p:cNvPicPr>
          <p:nvPr/>
        </p:nvPicPr>
        <p:blipFill>
          <a:blip r:embed="rId6"/>
          <a:stretch>
            <a:fillRect/>
          </a:stretch>
        </p:blipFill>
        <p:spPr>
          <a:xfrm>
            <a:off x="4616383" y="1596243"/>
            <a:ext cx="3302000" cy="622300"/>
          </a:xfrm>
          <a:prstGeom prst="rect">
            <a:avLst/>
          </a:prstGeom>
        </p:spPr>
      </p:pic>
      <p:sp>
        <p:nvSpPr>
          <p:cNvPr id="14" name="TextBox 13">
            <a:extLst>
              <a:ext uri="{FF2B5EF4-FFF2-40B4-BE49-F238E27FC236}">
                <a16:creationId xmlns:a16="http://schemas.microsoft.com/office/drawing/2014/main" id="{6F08472C-3F9D-4300-A2C4-7E80F9CF4777}"/>
              </a:ext>
            </a:extLst>
          </p:cNvPr>
          <p:cNvSpPr txBox="1"/>
          <p:nvPr/>
        </p:nvSpPr>
        <p:spPr>
          <a:xfrm>
            <a:off x="591265" y="944563"/>
            <a:ext cx="3522847" cy="3662541"/>
          </a:xfrm>
          <a:prstGeom prst="rect">
            <a:avLst/>
          </a:prstGeom>
          <a:noFill/>
        </p:spPr>
        <p:txBody>
          <a:bodyPr wrap="square" rtlCol="0">
            <a:spAutoFit/>
          </a:bodyPr>
          <a:lstStyle/>
          <a:p>
            <a:r>
              <a:rPr lang="en-US" sz="1600" b="1" dirty="0">
                <a:latin typeface="+mn-lt"/>
              </a:rPr>
              <a:t>WER &amp; CER: </a:t>
            </a:r>
            <a:r>
              <a:rPr lang="en-US" sz="1600" dirty="0">
                <a:latin typeface="+mn-lt"/>
              </a:rPr>
              <a:t>Calculated based on the number of errors (substitutions, deletions, and insertions) made compared to ground truth.</a:t>
            </a:r>
          </a:p>
          <a:p>
            <a:endParaRPr lang="en-US" sz="1600" dirty="0">
              <a:latin typeface="+mn-lt"/>
            </a:endParaRPr>
          </a:p>
          <a:p>
            <a:r>
              <a:rPr lang="en-US" sz="1600" b="1" dirty="0">
                <a:latin typeface="+mn-lt"/>
              </a:rPr>
              <a:t>F1: </a:t>
            </a:r>
            <a:r>
              <a:rPr lang="en-US" sz="1600" dirty="0">
                <a:latin typeface="+mn-lt"/>
              </a:rPr>
              <a:t>Robust measure of general performance</a:t>
            </a:r>
          </a:p>
          <a:p>
            <a:endParaRPr lang="en-US" sz="1600" dirty="0">
              <a:latin typeface="+mn-lt"/>
            </a:endParaRPr>
          </a:p>
          <a:p>
            <a:r>
              <a:rPr lang="en-US" sz="1600" b="1" dirty="0">
                <a:latin typeface="+mn-lt"/>
              </a:rPr>
              <a:t>Precision and Recall: </a:t>
            </a:r>
            <a:r>
              <a:rPr lang="en-US" sz="1600" dirty="0">
                <a:latin typeface="+mn-lt"/>
              </a:rPr>
              <a:t>Measure the false positive (FP) and false negative (FN)</a:t>
            </a:r>
          </a:p>
          <a:p>
            <a:endParaRPr lang="en-US" sz="1600" dirty="0">
              <a:latin typeface="+mn-lt"/>
            </a:endParaRPr>
          </a:p>
          <a:p>
            <a:r>
              <a:rPr lang="en-US" sz="1600" b="1" dirty="0">
                <a:latin typeface="+mn-lt"/>
              </a:rPr>
              <a:t>Running Time: </a:t>
            </a:r>
            <a:r>
              <a:rPr lang="en-US" sz="1600" dirty="0">
                <a:latin typeface="+mn-lt"/>
              </a:rPr>
              <a:t>Measures the average processing time OCR spent on each image</a:t>
            </a:r>
          </a:p>
        </p:txBody>
      </p:sp>
    </p:spTree>
    <p:extLst>
      <p:ext uri="{BB962C8B-B14F-4D97-AF65-F5344CB8AC3E}">
        <p14:creationId xmlns:p14="http://schemas.microsoft.com/office/powerpoint/2010/main" val="117010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31C71BA-1066-7141-2F14-08B2969D08A4}"/>
              </a:ext>
            </a:extLst>
          </p:cNvPr>
          <p:cNvSpPr>
            <a:spLocks noGrp="1"/>
          </p:cNvSpPr>
          <p:nvPr>
            <p:ph type="title"/>
          </p:nvPr>
        </p:nvSpPr>
        <p:spPr>
          <a:xfrm>
            <a:off x="457200" y="87313"/>
            <a:ext cx="8229600" cy="857250"/>
          </a:xfrm>
        </p:spPr>
        <p:txBody>
          <a:bodyPr/>
          <a:lstStyle/>
          <a:p>
            <a:r>
              <a:rPr lang="en-US" dirty="0"/>
              <a:t>Integrated Scoring System</a:t>
            </a:r>
          </a:p>
        </p:txBody>
      </p:sp>
      <p:sp>
        <p:nvSpPr>
          <p:cNvPr id="12" name="Content Placeholder 2">
            <a:extLst>
              <a:ext uri="{FF2B5EF4-FFF2-40B4-BE49-F238E27FC236}">
                <a16:creationId xmlns:a16="http://schemas.microsoft.com/office/drawing/2014/main" id="{A60AC409-EB9E-B100-683F-4544BF8AAE6C}"/>
              </a:ext>
            </a:extLst>
          </p:cNvPr>
          <p:cNvSpPr>
            <a:spLocks noGrp="1"/>
          </p:cNvSpPr>
          <p:nvPr>
            <p:ph sz="half" idx="1"/>
          </p:nvPr>
        </p:nvSpPr>
        <p:spPr>
          <a:xfrm>
            <a:off x="5242231" y="708713"/>
            <a:ext cx="3632200" cy="3859448"/>
          </a:xfrm>
        </p:spPr>
        <p:txBody>
          <a:bodyPr/>
          <a:lstStyle/>
          <a:p>
            <a:r>
              <a:rPr lang="en-US" sz="1400" b="1" dirty="0"/>
              <a:t>OCR Processing: </a:t>
            </a:r>
            <a:r>
              <a:rPr lang="en-US" sz="1400" dirty="0"/>
              <a:t>Each OCR engine processes images as normal with outputs that contains confidence score and CER</a:t>
            </a:r>
            <a:r>
              <a:rPr lang="en-AU" sz="1400" dirty="0"/>
              <a:t>.</a:t>
            </a:r>
          </a:p>
          <a:p>
            <a:pPr marL="0" indent="0">
              <a:buNone/>
            </a:pPr>
            <a:endParaRPr lang="en-AU" altLang="zh-CN" sz="1400" dirty="0"/>
          </a:p>
          <a:p>
            <a:r>
              <a:rPr lang="en-US" altLang="zh-CN" sz="1400" b="1" dirty="0"/>
              <a:t>Assessment</a:t>
            </a:r>
            <a:r>
              <a:rPr lang="en-US" altLang="zh-CN" sz="1400" dirty="0"/>
              <a:t>:  </a:t>
            </a:r>
          </a:p>
          <a:p>
            <a:pPr lvl="1"/>
            <a:r>
              <a:rPr lang="en-US" altLang="zh-CN" sz="1400" dirty="0"/>
              <a:t>Analyze </a:t>
            </a:r>
            <a:r>
              <a:rPr lang="en-US" altLang="zh-CN" sz="1400" b="1" dirty="0"/>
              <a:t>CER  </a:t>
            </a:r>
            <a:r>
              <a:rPr lang="en-US" altLang="zh-CN" sz="1400" dirty="0"/>
              <a:t>and</a:t>
            </a:r>
            <a:r>
              <a:rPr lang="en-US" altLang="zh-CN" sz="1400" b="1" dirty="0"/>
              <a:t> Confidence</a:t>
            </a:r>
            <a:r>
              <a:rPr lang="en-US" altLang="zh-CN" sz="1400" dirty="0"/>
              <a:t> </a:t>
            </a:r>
            <a:r>
              <a:rPr lang="en-US" altLang="zh-CN" sz="1400" b="1" dirty="0"/>
              <a:t>Score</a:t>
            </a:r>
            <a:r>
              <a:rPr lang="en-US" altLang="zh-CN" sz="1400" dirty="0"/>
              <a:t> to determine the most viable output. If CERs are the same, confidence score is the second measure.</a:t>
            </a:r>
          </a:p>
          <a:p>
            <a:pPr lvl="1"/>
            <a:r>
              <a:rPr lang="en-US" sz="1400" dirty="0"/>
              <a:t>If an engine typically has lower </a:t>
            </a:r>
            <a:r>
              <a:rPr lang="en-US" sz="1400" b="1" dirty="0"/>
              <a:t>CER</a:t>
            </a:r>
            <a:r>
              <a:rPr lang="en-US" sz="1400" dirty="0"/>
              <a:t> for certain types of text (like numbers or special characters), give more weight to its output in those cases.</a:t>
            </a:r>
          </a:p>
          <a:p>
            <a:pPr marL="457200" lvl="1" indent="0">
              <a:buNone/>
            </a:pPr>
            <a:endParaRPr lang="en-US" altLang="zh-CN" sz="1400" dirty="0"/>
          </a:p>
          <a:p>
            <a:r>
              <a:rPr lang="en-US" altLang="zh-CN" sz="1400" b="1" dirty="0"/>
              <a:t>Output</a:t>
            </a:r>
            <a:r>
              <a:rPr lang="en-US" altLang="zh-CN" sz="1400" dirty="0"/>
              <a:t>: Combine the most reliable parts from each engine's output based on confidence scores and error rates.</a:t>
            </a:r>
          </a:p>
          <a:p>
            <a:pPr marL="457200" lvl="1" indent="0">
              <a:buNone/>
            </a:pPr>
            <a:endParaRPr lang="en-US" sz="1400" dirty="0"/>
          </a:p>
        </p:txBody>
      </p:sp>
      <p:pic>
        <p:nvPicPr>
          <p:cNvPr id="5" name="Content Placeholder 4" descr="A screenshot of a computer&#10;&#10;Description automatically generated">
            <a:extLst>
              <a:ext uri="{FF2B5EF4-FFF2-40B4-BE49-F238E27FC236}">
                <a16:creationId xmlns:a16="http://schemas.microsoft.com/office/drawing/2014/main" id="{3594A459-84D7-76D4-2B45-91CAC63B1DA4}"/>
              </a:ext>
            </a:extLst>
          </p:cNvPr>
          <p:cNvPicPr>
            <a:picLocks noGrp="1" noChangeAspect="1"/>
          </p:cNvPicPr>
          <p:nvPr>
            <p:ph sz="half" idx="2"/>
          </p:nvPr>
        </p:nvPicPr>
        <p:blipFill>
          <a:blip r:embed="rId3"/>
          <a:stretch>
            <a:fillRect/>
          </a:stretch>
        </p:blipFill>
        <p:spPr>
          <a:xfrm>
            <a:off x="269569" y="944563"/>
            <a:ext cx="4655162" cy="3387748"/>
          </a:xfrm>
          <a:noFill/>
        </p:spPr>
      </p:pic>
    </p:spTree>
    <p:extLst>
      <p:ext uri="{BB962C8B-B14F-4D97-AF65-F5344CB8AC3E}">
        <p14:creationId xmlns:p14="http://schemas.microsoft.com/office/powerpoint/2010/main" val="132977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313"/>
            <a:ext cx="8229600" cy="857250"/>
          </a:xfrm>
        </p:spPr>
        <p:txBody>
          <a:bodyPr wrap="square" anchor="ctr">
            <a:normAutofit/>
          </a:bodyPr>
          <a:lstStyle/>
          <a:p>
            <a:r>
              <a:rPr lang="en-US" dirty="0"/>
              <a:t>Agenda</a:t>
            </a:r>
          </a:p>
        </p:txBody>
      </p:sp>
      <p:graphicFrame>
        <p:nvGraphicFramePr>
          <p:cNvPr id="5" name="Content Placeholder 2">
            <a:extLst>
              <a:ext uri="{FF2B5EF4-FFF2-40B4-BE49-F238E27FC236}">
                <a16:creationId xmlns:a16="http://schemas.microsoft.com/office/drawing/2014/main" id="{DD067BDD-3673-BC17-DF6B-24D624358823}"/>
              </a:ext>
            </a:extLst>
          </p:cNvPr>
          <p:cNvGraphicFramePr>
            <a:graphicFrameLocks noGrp="1"/>
          </p:cNvGraphicFramePr>
          <p:nvPr>
            <p:ph idx="1"/>
            <p:extLst>
              <p:ext uri="{D42A27DB-BD31-4B8C-83A1-F6EECF244321}">
                <p14:modId xmlns:p14="http://schemas.microsoft.com/office/powerpoint/2010/main" val="3855870502"/>
              </p:ext>
            </p:extLst>
          </p:nvPr>
        </p:nvGraphicFramePr>
        <p:xfrm>
          <a:off x="798474" y="944563"/>
          <a:ext cx="7547052" cy="345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7552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Result and Discussion</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1796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Image Pre-processing and Quality</a:t>
            </a:r>
          </a:p>
        </p:txBody>
      </p:sp>
      <p:sp>
        <p:nvSpPr>
          <p:cNvPr id="8" name="TextBox 7">
            <a:extLst>
              <a:ext uri="{FF2B5EF4-FFF2-40B4-BE49-F238E27FC236}">
                <a16:creationId xmlns:a16="http://schemas.microsoft.com/office/drawing/2014/main" id="{67299A70-4083-BE99-1C6A-FFBF1980DAB3}"/>
              </a:ext>
            </a:extLst>
          </p:cNvPr>
          <p:cNvSpPr txBox="1"/>
          <p:nvPr/>
        </p:nvSpPr>
        <p:spPr>
          <a:xfrm>
            <a:off x="4841507" y="944563"/>
            <a:ext cx="3845293" cy="4524315"/>
          </a:xfrm>
          <a:prstGeom prst="rect">
            <a:avLst/>
          </a:prstGeom>
          <a:noFill/>
        </p:spPr>
        <p:txBody>
          <a:bodyPr wrap="square" rtlCol="0">
            <a:spAutoFit/>
          </a:bodyPr>
          <a:lstStyle/>
          <a:p>
            <a:pPr marL="285750" indent="-285750">
              <a:buFont typeface="Arial" panose="020B0604020202020204" pitchFamily="34" charset="0"/>
              <a:buChar char="•"/>
            </a:pPr>
            <a:r>
              <a:rPr lang="en-AU" dirty="0">
                <a:effectLst/>
                <a:latin typeface="+mn-lt"/>
              </a:rPr>
              <a:t>Integrated System </a:t>
            </a:r>
            <a:r>
              <a:rPr lang="en-US" dirty="0">
                <a:latin typeface="+mn-lt"/>
              </a:rPr>
              <a:t>marginally superior performance</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AU" dirty="0">
                <a:latin typeface="+mn-lt"/>
              </a:rPr>
              <a:t>All OCR except for Paddle perform worse in Canny Edge Images</a:t>
            </a:r>
          </a:p>
          <a:p>
            <a:pPr marL="285750" indent="-285750">
              <a:buFont typeface="Arial" panose="020B0604020202020204" pitchFamily="34" charset="0"/>
              <a:buChar char="•"/>
            </a:pPr>
            <a:endParaRPr lang="en-AU" dirty="0">
              <a:latin typeface="+mn-lt"/>
            </a:endParaRPr>
          </a:p>
          <a:p>
            <a:pPr marL="285750" indent="-285750">
              <a:buFont typeface="Arial" panose="020B0604020202020204" pitchFamily="34" charset="0"/>
              <a:buChar char="•"/>
            </a:pPr>
            <a:r>
              <a:rPr lang="en-AU" dirty="0">
                <a:latin typeface="+mn-lt"/>
              </a:rPr>
              <a:t>General Improvement of All OCR on Otsu’s Thresholding Images with Tesseract and </a:t>
            </a:r>
            <a:r>
              <a:rPr lang="en-AU" dirty="0" err="1">
                <a:latin typeface="+mn-lt"/>
              </a:rPr>
              <a:t>Keras</a:t>
            </a:r>
            <a:r>
              <a:rPr lang="en-AU" dirty="0">
                <a:latin typeface="+mn-lt"/>
              </a:rPr>
              <a:t> benefiting the most</a:t>
            </a:r>
          </a:p>
          <a:p>
            <a:pPr marL="285750" indent="-285750">
              <a:buFont typeface="Arial" panose="020B0604020202020204" pitchFamily="34" charset="0"/>
              <a:buChar char="•"/>
            </a:pPr>
            <a:endParaRPr lang="en-AU" dirty="0">
              <a:latin typeface="+mn-lt"/>
            </a:endParaRPr>
          </a:p>
          <a:p>
            <a:pPr marL="285750" indent="-285750">
              <a:buFont typeface="Arial" panose="020B0604020202020204" pitchFamily="34" charset="0"/>
              <a:buChar char="•"/>
            </a:pPr>
            <a:r>
              <a:rPr lang="en-AU" dirty="0">
                <a:latin typeface="+mn-lt"/>
              </a:rPr>
              <a:t>Edge detection reduces the OCR processing time due to simplified image dimensionality and complexity </a:t>
            </a:r>
          </a:p>
          <a:p>
            <a:endParaRPr lang="en-AU" dirty="0">
              <a:latin typeface="+mn-lt"/>
            </a:endParaRPr>
          </a:p>
          <a:p>
            <a:pPr marL="285750" indent="-285750">
              <a:buFont typeface="Arial" panose="020B0604020202020204" pitchFamily="34" charset="0"/>
              <a:buChar char="•"/>
            </a:pPr>
            <a:endParaRPr lang="en-US" dirty="0">
              <a:latin typeface="+mn-lt"/>
            </a:endParaRPr>
          </a:p>
        </p:txBody>
      </p:sp>
      <p:pic>
        <p:nvPicPr>
          <p:cNvPr id="12" name="Picture 11" descr="A graph of a bar chart&#10;&#10;Description automatically generated with medium confidence">
            <a:extLst>
              <a:ext uri="{FF2B5EF4-FFF2-40B4-BE49-F238E27FC236}">
                <a16:creationId xmlns:a16="http://schemas.microsoft.com/office/drawing/2014/main" id="{2D8FAD2C-2CC1-CBCB-4201-53F027BB9739}"/>
              </a:ext>
            </a:extLst>
          </p:cNvPr>
          <p:cNvPicPr>
            <a:picLocks noChangeAspect="1"/>
          </p:cNvPicPr>
          <p:nvPr/>
        </p:nvPicPr>
        <p:blipFill>
          <a:blip r:embed="rId3"/>
          <a:stretch>
            <a:fillRect/>
          </a:stretch>
        </p:blipFill>
        <p:spPr>
          <a:xfrm>
            <a:off x="726417" y="2785150"/>
            <a:ext cx="3508697" cy="1989533"/>
          </a:xfrm>
          <a:prstGeom prst="rect">
            <a:avLst/>
          </a:prstGeom>
        </p:spPr>
      </p:pic>
      <p:pic>
        <p:nvPicPr>
          <p:cNvPr id="15" name="Content Placeholder 4" descr="A graph of a graph of images&#10;&#10;Description automatically generated with medium confidence">
            <a:extLst>
              <a:ext uri="{FF2B5EF4-FFF2-40B4-BE49-F238E27FC236}">
                <a16:creationId xmlns:a16="http://schemas.microsoft.com/office/drawing/2014/main" id="{2BB2003B-6AE2-BE25-76D7-7B78732AB7E8}"/>
              </a:ext>
            </a:extLst>
          </p:cNvPr>
          <p:cNvPicPr>
            <a:picLocks noChangeAspect="1"/>
          </p:cNvPicPr>
          <p:nvPr/>
        </p:nvPicPr>
        <p:blipFill>
          <a:blip r:embed="rId4"/>
          <a:stretch>
            <a:fillRect/>
          </a:stretch>
        </p:blipFill>
        <p:spPr bwMode="auto">
          <a:xfrm>
            <a:off x="726417" y="771016"/>
            <a:ext cx="3508697" cy="2014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59968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2E2A1-87C8-1DE3-E75A-FC0D730AAACB}"/>
              </a:ext>
            </a:extLst>
          </p:cNvPr>
          <p:cNvSpPr>
            <a:spLocks noGrp="1"/>
          </p:cNvSpPr>
          <p:nvPr>
            <p:ph type="title"/>
          </p:nvPr>
        </p:nvSpPr>
        <p:spPr/>
        <p:txBody>
          <a:bodyPr/>
          <a:lstStyle/>
          <a:p>
            <a:r>
              <a:rPr lang="en-US" dirty="0"/>
              <a:t>Autocorrect</a:t>
            </a:r>
          </a:p>
        </p:txBody>
      </p:sp>
      <p:pic>
        <p:nvPicPr>
          <p:cNvPr id="8" name="Content Placeholder 4" descr="A graph of blue and orange bars&#10;&#10;Description automatically generated">
            <a:extLst>
              <a:ext uri="{FF2B5EF4-FFF2-40B4-BE49-F238E27FC236}">
                <a16:creationId xmlns:a16="http://schemas.microsoft.com/office/drawing/2014/main" id="{42525024-97D2-EDBC-9350-139CC5228312}"/>
              </a:ext>
            </a:extLst>
          </p:cNvPr>
          <p:cNvPicPr>
            <a:picLocks noChangeAspect="1"/>
          </p:cNvPicPr>
          <p:nvPr/>
        </p:nvPicPr>
        <p:blipFill>
          <a:blip r:embed="rId3"/>
          <a:stretch>
            <a:fillRect/>
          </a:stretch>
        </p:blipFill>
        <p:spPr bwMode="auto">
          <a:xfrm>
            <a:off x="1001461" y="721708"/>
            <a:ext cx="3489158" cy="21039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Content Placeholder 3">
            <a:extLst>
              <a:ext uri="{FF2B5EF4-FFF2-40B4-BE49-F238E27FC236}">
                <a16:creationId xmlns:a16="http://schemas.microsoft.com/office/drawing/2014/main" id="{ADB21AE5-0366-5117-D8C7-A0E13214FF69}"/>
              </a:ext>
            </a:extLst>
          </p:cNvPr>
          <p:cNvSpPr txBox="1">
            <a:spLocks/>
          </p:cNvSpPr>
          <p:nvPr/>
        </p:nvSpPr>
        <p:spPr bwMode="auto">
          <a:xfrm>
            <a:off x="5197642" y="944562"/>
            <a:ext cx="3489158" cy="3762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800" dirty="0">
                <a:effectLst/>
                <a:latin typeface="NimbusRomNo9L"/>
              </a:rPr>
              <a:t>Moderately beneficial, particularly in reducing the Word Error Rate (WER) </a:t>
            </a:r>
            <a:endParaRPr lang="en-AU" sz="1400" dirty="0"/>
          </a:p>
          <a:p>
            <a:endParaRPr lang="en-AU" sz="1800" dirty="0">
              <a:latin typeface="+mj-lt"/>
            </a:endParaRPr>
          </a:p>
          <a:p>
            <a:r>
              <a:rPr lang="en-AU" sz="1800" dirty="0">
                <a:effectLst/>
                <a:latin typeface="NimbusRomNo9L"/>
              </a:rPr>
              <a:t>Impact of autocorrect is more pronounced for </a:t>
            </a:r>
            <a:r>
              <a:rPr lang="en-AU" sz="1800" dirty="0" err="1">
                <a:effectLst/>
                <a:latin typeface="NimbusRomNo9L"/>
              </a:rPr>
              <a:t>Keras</a:t>
            </a:r>
            <a:r>
              <a:rPr lang="en-AU" sz="1800" dirty="0">
                <a:effectLst/>
                <a:latin typeface="NimbusRomNo9L"/>
              </a:rPr>
              <a:t> and Tesseract than others</a:t>
            </a:r>
          </a:p>
          <a:p>
            <a:endParaRPr lang="en-AU" sz="1400" dirty="0"/>
          </a:p>
          <a:p>
            <a:r>
              <a:rPr lang="en-AU" sz="1800" dirty="0">
                <a:effectLst/>
                <a:latin typeface="NimbusRomNo9L"/>
              </a:rPr>
              <a:t>Increase the processing time by approximately 0.6 seconds per image </a:t>
            </a:r>
            <a:endParaRPr lang="en-AU" sz="1400" dirty="0"/>
          </a:p>
          <a:p>
            <a:endParaRPr lang="en-AU" sz="1800" dirty="0">
              <a:latin typeface="+mj-lt"/>
            </a:endParaRPr>
          </a:p>
        </p:txBody>
      </p:sp>
      <p:pic>
        <p:nvPicPr>
          <p:cNvPr id="11" name="Picture 10" descr="A graph of blue and orange bars&#10;&#10;Description automatically generated">
            <a:extLst>
              <a:ext uri="{FF2B5EF4-FFF2-40B4-BE49-F238E27FC236}">
                <a16:creationId xmlns:a16="http://schemas.microsoft.com/office/drawing/2014/main" id="{70DC16B4-1A82-21AC-077B-415D9283076B}"/>
              </a:ext>
            </a:extLst>
          </p:cNvPr>
          <p:cNvPicPr>
            <a:picLocks noChangeAspect="1"/>
          </p:cNvPicPr>
          <p:nvPr/>
        </p:nvPicPr>
        <p:blipFill>
          <a:blip r:embed="rId4"/>
          <a:stretch>
            <a:fillRect/>
          </a:stretch>
        </p:blipFill>
        <p:spPr>
          <a:xfrm>
            <a:off x="1001461" y="2825657"/>
            <a:ext cx="3489158" cy="1984762"/>
          </a:xfrm>
          <a:prstGeom prst="rect">
            <a:avLst/>
          </a:prstGeom>
        </p:spPr>
      </p:pic>
    </p:spTree>
    <p:extLst>
      <p:ext uri="{BB962C8B-B14F-4D97-AF65-F5344CB8AC3E}">
        <p14:creationId xmlns:p14="http://schemas.microsoft.com/office/powerpoint/2010/main" val="3017428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Handwriting Recognition</a:t>
            </a:r>
          </a:p>
        </p:txBody>
      </p:sp>
      <p:pic>
        <p:nvPicPr>
          <p:cNvPr id="6" name="Picture 5" descr="A graph of numbers and letters&#10;&#10;Description automatically generated with medium confidence">
            <a:extLst>
              <a:ext uri="{FF2B5EF4-FFF2-40B4-BE49-F238E27FC236}">
                <a16:creationId xmlns:a16="http://schemas.microsoft.com/office/drawing/2014/main" id="{1EF4A6A5-E16D-8EEF-6A1C-CCB215BEE20F}"/>
              </a:ext>
            </a:extLst>
          </p:cNvPr>
          <p:cNvPicPr>
            <a:picLocks noChangeAspect="1"/>
          </p:cNvPicPr>
          <p:nvPr/>
        </p:nvPicPr>
        <p:blipFill>
          <a:blip r:embed="rId3"/>
          <a:stretch>
            <a:fillRect/>
          </a:stretch>
        </p:blipFill>
        <p:spPr>
          <a:xfrm>
            <a:off x="708582" y="1605036"/>
            <a:ext cx="4237678" cy="2183046"/>
          </a:xfrm>
          <a:prstGeom prst="rect">
            <a:avLst/>
          </a:prstGeom>
        </p:spPr>
      </p:pic>
      <p:sp>
        <p:nvSpPr>
          <p:cNvPr id="9" name="Content Placeholder 3">
            <a:extLst>
              <a:ext uri="{FF2B5EF4-FFF2-40B4-BE49-F238E27FC236}">
                <a16:creationId xmlns:a16="http://schemas.microsoft.com/office/drawing/2014/main" id="{8ADD5E3F-69E7-18FE-352C-892F2CF95DF1}"/>
              </a:ext>
            </a:extLst>
          </p:cNvPr>
          <p:cNvSpPr txBox="1">
            <a:spLocks/>
          </p:cNvSpPr>
          <p:nvPr/>
        </p:nvSpPr>
        <p:spPr bwMode="auto">
          <a:xfrm>
            <a:off x="5197642" y="944563"/>
            <a:ext cx="3489158" cy="3762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dirty="0">
                <a:latin typeface="+mj-lt"/>
              </a:rPr>
              <a:t>All OCR engines tend to perform a lot less effectively on handwritten text compared to printed text</a:t>
            </a:r>
          </a:p>
          <a:p>
            <a:endParaRPr lang="en-AU" sz="1600" dirty="0">
              <a:latin typeface="+mj-lt"/>
            </a:endParaRPr>
          </a:p>
          <a:p>
            <a:r>
              <a:rPr lang="en-AU" sz="1600" dirty="0">
                <a:latin typeface="+mj-lt"/>
              </a:rPr>
              <a:t>Tesseract shows the largest drop in performance, while Azure exhibits the smallest disparity.</a:t>
            </a:r>
          </a:p>
          <a:p>
            <a:endParaRPr lang="en-AU" sz="1600" dirty="0">
              <a:latin typeface="+mj-lt"/>
            </a:endParaRPr>
          </a:p>
          <a:p>
            <a:r>
              <a:rPr lang="en-AU" sz="1600" dirty="0">
                <a:effectLst/>
                <a:latin typeface="NimbusRomNo9L"/>
              </a:rPr>
              <a:t>OCR works by pattern recognition which is easier for printed text recognition but handwriting typically lacks consistent patterns</a:t>
            </a:r>
            <a:endParaRPr lang="en-AU" sz="1600" dirty="0">
              <a:latin typeface="+mj-lt"/>
            </a:endParaRPr>
          </a:p>
          <a:p>
            <a:endParaRPr lang="en-AU" sz="1600" dirty="0">
              <a:latin typeface="+mj-lt"/>
            </a:endParaRPr>
          </a:p>
          <a:p>
            <a:endParaRPr lang="en-AU" sz="1600" dirty="0">
              <a:latin typeface="+mj-lt"/>
            </a:endParaRPr>
          </a:p>
        </p:txBody>
      </p:sp>
    </p:spTree>
    <p:extLst>
      <p:ext uri="{BB962C8B-B14F-4D97-AF65-F5344CB8AC3E}">
        <p14:creationId xmlns:p14="http://schemas.microsoft.com/office/powerpoint/2010/main" val="222905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5F9D-305F-B6EC-75C1-1687A19501D7}"/>
              </a:ext>
            </a:extLst>
          </p:cNvPr>
          <p:cNvSpPr>
            <a:spLocks noGrp="1"/>
          </p:cNvSpPr>
          <p:nvPr>
            <p:ph type="title"/>
          </p:nvPr>
        </p:nvSpPr>
        <p:spPr/>
        <p:txBody>
          <a:bodyPr/>
          <a:lstStyle/>
          <a:p>
            <a:r>
              <a:rPr lang="en-US" dirty="0"/>
              <a:t>Impact of Form Understanding</a:t>
            </a:r>
          </a:p>
        </p:txBody>
      </p:sp>
      <p:pic>
        <p:nvPicPr>
          <p:cNvPr id="8" name="Content Placeholder 4" descr="A graph of a number of blue and orange bars&#10;&#10;Description automatically generated">
            <a:extLst>
              <a:ext uri="{FF2B5EF4-FFF2-40B4-BE49-F238E27FC236}">
                <a16:creationId xmlns:a16="http://schemas.microsoft.com/office/drawing/2014/main" id="{2289B026-562B-D298-DC72-6FB0670CC389}"/>
              </a:ext>
            </a:extLst>
          </p:cNvPr>
          <p:cNvPicPr>
            <a:picLocks noChangeAspect="1"/>
          </p:cNvPicPr>
          <p:nvPr/>
        </p:nvPicPr>
        <p:blipFill>
          <a:blip r:embed="rId3"/>
          <a:stretch>
            <a:fillRect/>
          </a:stretch>
        </p:blipFill>
        <p:spPr bwMode="auto">
          <a:xfrm>
            <a:off x="864438" y="774426"/>
            <a:ext cx="3513435" cy="192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Content Placeholder 3">
            <a:extLst>
              <a:ext uri="{FF2B5EF4-FFF2-40B4-BE49-F238E27FC236}">
                <a16:creationId xmlns:a16="http://schemas.microsoft.com/office/drawing/2014/main" id="{95649FD2-A563-5C3C-FEBB-7487D6FA4CF8}"/>
              </a:ext>
            </a:extLst>
          </p:cNvPr>
          <p:cNvSpPr txBox="1">
            <a:spLocks/>
          </p:cNvSpPr>
          <p:nvPr/>
        </p:nvSpPr>
        <p:spPr bwMode="auto">
          <a:xfrm>
            <a:off x="5034012" y="820566"/>
            <a:ext cx="3489158" cy="3762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dirty="0">
                <a:latin typeface="Tw Cen MT" panose="020B0602020104020603" pitchFamily="34" charset="77"/>
              </a:rPr>
              <a:t>Tesseract and </a:t>
            </a:r>
            <a:r>
              <a:rPr lang="en-AU" sz="1600" dirty="0" err="1">
                <a:latin typeface="Tw Cen MT" panose="020B0602020104020603" pitchFamily="34" charset="77"/>
              </a:rPr>
              <a:t>Keras</a:t>
            </a:r>
            <a:r>
              <a:rPr lang="en-AU" sz="1600" dirty="0">
                <a:latin typeface="Tw Cen MT" panose="020B0602020104020603" pitchFamily="34" charset="77"/>
              </a:rPr>
              <a:t>, exhibiting high recall but low precision, suggest a tendency to overgeneralize. </a:t>
            </a:r>
          </a:p>
          <a:p>
            <a:endParaRPr lang="en-AU" sz="1600" dirty="0">
              <a:latin typeface="Tw Cen MT" panose="020B0602020104020603" pitchFamily="34" charset="77"/>
            </a:endParaRPr>
          </a:p>
          <a:p>
            <a:r>
              <a:rPr lang="en-AU" sz="1600" dirty="0">
                <a:latin typeface="Tw Cen MT" panose="020B0602020104020603" pitchFamily="34" charset="77"/>
              </a:rPr>
              <a:t>Azure demonstrates high precision with slightly lower recall.</a:t>
            </a:r>
          </a:p>
          <a:p>
            <a:endParaRPr lang="en-AU" sz="1600" dirty="0">
              <a:latin typeface="Tw Cen MT" panose="020B0602020104020603" pitchFamily="34" charset="77"/>
            </a:endParaRPr>
          </a:p>
          <a:p>
            <a:r>
              <a:rPr lang="en-AU" sz="1600" dirty="0">
                <a:latin typeface="Tw Cen MT" panose="020B0602020104020603" pitchFamily="34" charset="77"/>
              </a:rPr>
              <a:t>Clearer </a:t>
            </a:r>
            <a:r>
              <a:rPr lang="en-AU" sz="1600" dirty="0">
                <a:effectLst/>
                <a:latin typeface="Tw Cen MT" panose="020B0602020104020603" pitchFamily="34" charset="77"/>
              </a:rPr>
              <a:t>difference in OCR models’ capabilities when dealing with complex documents like those in the FUNSD dataset.</a:t>
            </a:r>
          </a:p>
          <a:p>
            <a:endParaRPr lang="en-AU" sz="1600" dirty="0">
              <a:latin typeface="Tw Cen MT" panose="020B0602020104020603" pitchFamily="34" charset="77"/>
            </a:endParaRPr>
          </a:p>
          <a:p>
            <a:r>
              <a:rPr lang="en-AU" sz="1600" dirty="0">
                <a:effectLst/>
                <a:latin typeface="+mn-lt"/>
              </a:rPr>
              <a:t>Increased running time is attributed to the complex layouts and lower image quality in FUNSD Data</a:t>
            </a:r>
            <a:endParaRPr lang="en-AU" sz="1600" dirty="0">
              <a:latin typeface="+mn-lt"/>
            </a:endParaRPr>
          </a:p>
          <a:p>
            <a:pPr marL="0" indent="0">
              <a:buNone/>
            </a:pPr>
            <a:endParaRPr lang="en-AU" sz="1600" dirty="0">
              <a:latin typeface="Tw Cen MT" panose="020B0602020104020603" pitchFamily="34" charset="77"/>
            </a:endParaRPr>
          </a:p>
          <a:p>
            <a:endParaRPr lang="en-AU" sz="1600" dirty="0">
              <a:latin typeface="Tw Cen MT" panose="020B0602020104020603" pitchFamily="34" charset="77"/>
            </a:endParaRPr>
          </a:p>
        </p:txBody>
      </p:sp>
      <p:pic>
        <p:nvPicPr>
          <p:cNvPr id="11" name="Picture 10">
            <a:extLst>
              <a:ext uri="{FF2B5EF4-FFF2-40B4-BE49-F238E27FC236}">
                <a16:creationId xmlns:a16="http://schemas.microsoft.com/office/drawing/2014/main" id="{BE1D0C49-DF73-BDBD-1147-E4D37DDC2E4D}"/>
              </a:ext>
            </a:extLst>
          </p:cNvPr>
          <p:cNvPicPr>
            <a:picLocks noChangeAspect="1"/>
          </p:cNvPicPr>
          <p:nvPr/>
        </p:nvPicPr>
        <p:blipFill>
          <a:blip r:embed="rId4"/>
          <a:stretch>
            <a:fillRect/>
          </a:stretch>
        </p:blipFill>
        <p:spPr>
          <a:xfrm>
            <a:off x="816205" y="2701662"/>
            <a:ext cx="3609903" cy="1947340"/>
          </a:xfrm>
          <a:prstGeom prst="rect">
            <a:avLst/>
          </a:prstGeom>
        </p:spPr>
      </p:pic>
    </p:spTree>
    <p:extLst>
      <p:ext uri="{BB962C8B-B14F-4D97-AF65-F5344CB8AC3E}">
        <p14:creationId xmlns:p14="http://schemas.microsoft.com/office/powerpoint/2010/main" val="81716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Conclusion and Future Work</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4100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4DA4133-F416-962C-FC05-7FC1AD667D87}"/>
              </a:ext>
            </a:extLst>
          </p:cNvPr>
          <p:cNvSpPr>
            <a:spLocks noGrp="1"/>
          </p:cNvSpPr>
          <p:nvPr>
            <p:ph idx="1"/>
          </p:nvPr>
        </p:nvSpPr>
        <p:spPr>
          <a:xfrm>
            <a:off x="457200" y="944563"/>
            <a:ext cx="8229600" cy="3575050"/>
          </a:xfrm>
        </p:spPr>
        <p:txBody>
          <a:bodyPr/>
          <a:lstStyle/>
          <a:p>
            <a:r>
              <a:rPr lang="en-AU" sz="2000" dirty="0">
                <a:latin typeface="+mn-lt"/>
              </a:rPr>
              <a:t>OCR model performance can be improved by </a:t>
            </a:r>
            <a:r>
              <a:rPr lang="en-AU" sz="2000" dirty="0">
                <a:effectLst/>
                <a:latin typeface="+mn-lt"/>
              </a:rPr>
              <a:t>reducing the complexity of the input images.</a:t>
            </a:r>
          </a:p>
          <a:p>
            <a:pPr lvl="1"/>
            <a:endParaRPr lang="en-AU" dirty="0">
              <a:effectLst/>
              <a:latin typeface="+mn-lt"/>
            </a:endParaRPr>
          </a:p>
          <a:p>
            <a:r>
              <a:rPr lang="en-AU" sz="2000" dirty="0">
                <a:effectLst/>
                <a:latin typeface="+mn-lt"/>
              </a:rPr>
              <a:t>Autocorrect features introduces a modest enhancement in reducing the Word Error Rate (WER), yet it introduces extra processing time for all OCR </a:t>
            </a:r>
          </a:p>
          <a:p>
            <a:endParaRPr lang="en-AU" sz="2000" dirty="0">
              <a:latin typeface="+mn-lt"/>
            </a:endParaRPr>
          </a:p>
          <a:p>
            <a:r>
              <a:rPr lang="en-AU" sz="2000" dirty="0">
                <a:latin typeface="+mn-lt"/>
              </a:rPr>
              <a:t>Synergizing OCR engines via integrated scoring system can outperform individual OCR models</a:t>
            </a:r>
          </a:p>
          <a:p>
            <a:pPr marL="457200" lvl="1" indent="0">
              <a:buNone/>
            </a:pPr>
            <a:endParaRPr lang="en-AU" b="1" dirty="0">
              <a:solidFill>
                <a:srgbClr val="002060"/>
              </a:solidFill>
              <a:effectLst/>
              <a:latin typeface="+mn-lt"/>
            </a:endParaRPr>
          </a:p>
        </p:txBody>
      </p:sp>
    </p:spTree>
    <p:extLst>
      <p:ext uri="{BB962C8B-B14F-4D97-AF65-F5344CB8AC3E}">
        <p14:creationId xmlns:p14="http://schemas.microsoft.com/office/powerpoint/2010/main" val="277494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BE08-EF16-7B26-E5FA-A41AF8CD6DD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0B672D6-16EA-7EEE-2D7D-30FEDA0D5199}"/>
              </a:ext>
            </a:extLst>
          </p:cNvPr>
          <p:cNvSpPr>
            <a:spLocks noGrp="1"/>
          </p:cNvSpPr>
          <p:nvPr>
            <p:ph idx="1"/>
          </p:nvPr>
        </p:nvSpPr>
        <p:spPr>
          <a:xfrm>
            <a:off x="457200" y="944563"/>
            <a:ext cx="8229600" cy="3575050"/>
          </a:xfrm>
        </p:spPr>
        <p:txBody>
          <a:bodyPr/>
          <a:lstStyle/>
          <a:p>
            <a:r>
              <a:rPr lang="en-AU" sz="1800" b="1" dirty="0">
                <a:solidFill>
                  <a:srgbClr val="002060"/>
                </a:solidFill>
                <a:effectLst/>
                <a:latin typeface="+mn-lt"/>
              </a:rPr>
              <a:t>OCR Fine-tuning</a:t>
            </a:r>
            <a:r>
              <a:rPr lang="zh-CN" altLang="en-US" sz="1800" b="1" dirty="0">
                <a:solidFill>
                  <a:srgbClr val="002060"/>
                </a:solidFill>
                <a:effectLst/>
                <a:latin typeface="+mn-lt"/>
              </a:rPr>
              <a:t>： </a:t>
            </a:r>
            <a:r>
              <a:rPr lang="en-AU" sz="1800" dirty="0">
                <a:effectLst/>
                <a:latin typeface="+mn-lt"/>
              </a:rPr>
              <a:t>fine-tune OCR models using transfer-learning for specific tasks. </a:t>
            </a:r>
            <a:endParaRPr lang="en-AU" sz="1800" dirty="0">
              <a:latin typeface="+mn-lt"/>
            </a:endParaRPr>
          </a:p>
          <a:p>
            <a:pPr marL="0" indent="0">
              <a:buNone/>
            </a:pPr>
            <a:endParaRPr lang="en-AU" sz="1800" dirty="0">
              <a:solidFill>
                <a:srgbClr val="002060"/>
              </a:solidFill>
              <a:latin typeface="+mn-lt"/>
            </a:endParaRPr>
          </a:p>
          <a:p>
            <a:r>
              <a:rPr lang="en-AU" sz="1800" b="1" dirty="0">
                <a:solidFill>
                  <a:srgbClr val="002060"/>
                </a:solidFill>
                <a:effectLst/>
                <a:latin typeface="+mn-lt"/>
              </a:rPr>
              <a:t>Contextual Analysis: </a:t>
            </a:r>
            <a:r>
              <a:rPr lang="en-AU" sz="1800" dirty="0">
                <a:effectLst/>
                <a:latin typeface="+mn-lt"/>
              </a:rPr>
              <a:t>incorporating NLP techniques</a:t>
            </a:r>
            <a:r>
              <a:rPr lang="zh-CN" altLang="en-US" sz="1800" dirty="0">
                <a:effectLst/>
                <a:latin typeface="+mn-lt"/>
              </a:rPr>
              <a:t> </a:t>
            </a:r>
            <a:r>
              <a:rPr lang="en-US" altLang="zh-CN" sz="1800" dirty="0">
                <a:effectLst/>
                <a:latin typeface="+mn-lt"/>
              </a:rPr>
              <a:t>for post-processing </a:t>
            </a:r>
            <a:r>
              <a:rPr lang="en-AU" sz="1800" dirty="0">
                <a:effectLst/>
                <a:latin typeface="+mn-lt"/>
              </a:rPr>
              <a:t>could enable the system to consider the context of words, reducing the chance of selecting out-of-context words </a:t>
            </a:r>
            <a:endParaRPr lang="en-AU" sz="1800" dirty="0">
              <a:latin typeface="+mn-lt"/>
            </a:endParaRPr>
          </a:p>
          <a:p>
            <a:endParaRPr lang="en-AU" sz="1800" dirty="0">
              <a:solidFill>
                <a:srgbClr val="002060"/>
              </a:solidFill>
              <a:latin typeface="+mn-lt"/>
            </a:endParaRPr>
          </a:p>
          <a:p>
            <a:r>
              <a:rPr lang="en-AU" sz="1800" b="1" dirty="0">
                <a:solidFill>
                  <a:srgbClr val="002060"/>
                </a:solidFill>
                <a:effectLst/>
                <a:latin typeface="+mn-lt"/>
              </a:rPr>
              <a:t>Intelligent Character Recognition (ICR): </a:t>
            </a:r>
            <a:r>
              <a:rPr lang="en-AU" sz="1800" dirty="0">
                <a:effectLst/>
                <a:latin typeface="+mn-lt"/>
              </a:rPr>
              <a:t>harnesses the collective strength of artificial intelligence (AI), machine learning (ML), and natural language processing (NLP) to understand their context and variations in handwriting styles and not just pattern recognition in OCR. </a:t>
            </a:r>
            <a:endParaRPr lang="en-AU" sz="1800" dirty="0">
              <a:latin typeface="+mn-lt"/>
            </a:endParaRPr>
          </a:p>
          <a:p>
            <a:endParaRPr lang="en-AU" sz="1800" dirty="0">
              <a:latin typeface="+mn-lt"/>
            </a:endParaRPr>
          </a:p>
          <a:p>
            <a:endParaRPr lang="en-AU" sz="1800" dirty="0">
              <a:solidFill>
                <a:srgbClr val="002060"/>
              </a:solidFill>
              <a:latin typeface="+mn-lt"/>
            </a:endParaRPr>
          </a:p>
          <a:p>
            <a:endParaRPr lang="en-US" sz="1800" dirty="0">
              <a:solidFill>
                <a:srgbClr val="002060"/>
              </a:solidFill>
              <a:latin typeface="+mn-lt"/>
            </a:endParaRPr>
          </a:p>
        </p:txBody>
      </p:sp>
    </p:spTree>
    <p:extLst>
      <p:ext uri="{BB962C8B-B14F-4D97-AF65-F5344CB8AC3E}">
        <p14:creationId xmlns:p14="http://schemas.microsoft.com/office/powerpoint/2010/main" val="315614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EA38-8A2E-D76F-7420-2D6A805F59A8}"/>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4277163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4EFA-07F0-9765-00E4-3F9F0476D579}"/>
              </a:ext>
            </a:extLst>
          </p:cNvPr>
          <p:cNvSpPr>
            <a:spLocks noGrp="1"/>
          </p:cNvSpPr>
          <p:nvPr>
            <p:ph type="title"/>
          </p:nvPr>
        </p:nvSpPr>
        <p:spPr>
          <a:xfrm>
            <a:off x="381884" y="1347176"/>
            <a:ext cx="3948874" cy="1224574"/>
          </a:xfrm>
        </p:spPr>
        <p:txBody>
          <a:bodyPr/>
          <a:lstStyle/>
          <a:p>
            <a:r>
              <a:rPr lang="en-US" dirty="0"/>
              <a:t>References</a:t>
            </a:r>
          </a:p>
        </p:txBody>
      </p:sp>
      <p:sp>
        <p:nvSpPr>
          <p:cNvPr id="3" name="TextBox 2">
            <a:extLst>
              <a:ext uri="{FF2B5EF4-FFF2-40B4-BE49-F238E27FC236}">
                <a16:creationId xmlns:a16="http://schemas.microsoft.com/office/drawing/2014/main" id="{F7016EA6-6736-24CE-DC38-C48F3819C07B}"/>
              </a:ext>
            </a:extLst>
          </p:cNvPr>
          <p:cNvSpPr txBox="1"/>
          <p:nvPr/>
        </p:nvSpPr>
        <p:spPr>
          <a:xfrm>
            <a:off x="2356321" y="209565"/>
            <a:ext cx="6603752" cy="4724370"/>
          </a:xfrm>
          <a:prstGeom prst="rect">
            <a:avLst/>
          </a:prstGeom>
          <a:noFill/>
        </p:spPr>
        <p:txBody>
          <a:bodyPr wrap="square" rtlCol="0">
            <a:spAutoFit/>
          </a:bodyPr>
          <a:lstStyle/>
          <a:p>
            <a:r>
              <a:rPr lang="en-AU" sz="700" dirty="0">
                <a:solidFill>
                  <a:schemeClr val="bg1"/>
                </a:solidFill>
                <a:effectLst/>
                <a:latin typeface="NimbusRomNo9L"/>
              </a:rPr>
              <a:t>[1]  </a:t>
            </a:r>
            <a:r>
              <a:rPr lang="en-AU" sz="700" dirty="0" err="1">
                <a:solidFill>
                  <a:schemeClr val="bg1"/>
                </a:solidFill>
                <a:effectLst/>
                <a:latin typeface="NimbusRomNo9L"/>
              </a:rPr>
              <a:t>Saptak</a:t>
            </a:r>
            <a:r>
              <a:rPr lang="en-AU" sz="700" dirty="0">
                <a:solidFill>
                  <a:schemeClr val="bg1"/>
                </a:solidFill>
                <a:effectLst/>
                <a:latin typeface="NimbusRomNo9L"/>
              </a:rPr>
              <a:t> </a:t>
            </a:r>
            <a:r>
              <a:rPr lang="en-AU" sz="700" dirty="0" err="1">
                <a:solidFill>
                  <a:schemeClr val="bg1"/>
                </a:solidFill>
                <a:effectLst/>
                <a:latin typeface="NimbusRomNo9L"/>
              </a:rPr>
              <a:t>Chakraborthy</a:t>
            </a:r>
            <a:r>
              <a:rPr lang="en-AU" sz="700" dirty="0">
                <a:solidFill>
                  <a:schemeClr val="bg1"/>
                </a:solidFill>
                <a:effectLst/>
                <a:latin typeface="NimbusRomNo9L"/>
              </a:rPr>
              <a:t>. Intelligent character recognition vs </a:t>
            </a:r>
            <a:r>
              <a:rPr lang="en-AU" sz="700" dirty="0" err="1">
                <a:solidFill>
                  <a:schemeClr val="bg1"/>
                </a:solidFill>
                <a:effectLst/>
                <a:latin typeface="NimbusRomNo9L"/>
              </a:rPr>
              <a:t>ocr</a:t>
            </a:r>
            <a:r>
              <a:rPr lang="en-AU" sz="700" dirty="0">
                <a:solidFill>
                  <a:schemeClr val="bg1"/>
                </a:solidFill>
                <a:effectLst/>
                <a:latin typeface="NimbusRomNo9L"/>
              </a:rPr>
              <a:t>: Overcoming </a:t>
            </a:r>
            <a:r>
              <a:rPr lang="en-AU" sz="700" dirty="0" err="1">
                <a:solidFill>
                  <a:schemeClr val="bg1"/>
                </a:solidFill>
                <a:effectLst/>
                <a:latin typeface="NimbusRomNo9L"/>
              </a:rPr>
              <a:t>ocr</a:t>
            </a:r>
            <a:r>
              <a:rPr lang="en-AU" sz="700" dirty="0">
                <a:solidFill>
                  <a:schemeClr val="bg1"/>
                </a:solidFill>
                <a:effectLst/>
                <a:latin typeface="NimbusRomNo9L"/>
              </a:rPr>
              <a:t> limitations in document processing, Nov 2023. </a:t>
            </a:r>
            <a:endParaRPr lang="en-AU" sz="700" dirty="0">
              <a:solidFill>
                <a:schemeClr val="bg1"/>
              </a:solidFill>
              <a:effectLst/>
            </a:endParaRPr>
          </a:p>
          <a:p>
            <a:r>
              <a:rPr lang="en-AU" sz="700" dirty="0">
                <a:solidFill>
                  <a:schemeClr val="bg1"/>
                </a:solidFill>
                <a:effectLst/>
                <a:latin typeface="NimbusRomNo9L"/>
              </a:rPr>
              <a:t>[2]  </a:t>
            </a:r>
            <a:r>
              <a:rPr lang="en-AU" sz="700" dirty="0" err="1">
                <a:solidFill>
                  <a:schemeClr val="bg1"/>
                </a:solidFill>
                <a:effectLst/>
                <a:latin typeface="NimbusRomNo9L"/>
              </a:rPr>
              <a:t>Honglie</a:t>
            </a:r>
            <a:r>
              <a:rPr lang="en-AU" sz="700" dirty="0">
                <a:solidFill>
                  <a:schemeClr val="bg1"/>
                </a:solidFill>
                <a:effectLst/>
                <a:latin typeface="NimbusRomNo9L"/>
              </a:rPr>
              <a:t> Chen, </a:t>
            </a:r>
            <a:r>
              <a:rPr lang="en-AU" sz="700" dirty="0" err="1">
                <a:solidFill>
                  <a:schemeClr val="bg1"/>
                </a:solidFill>
                <a:effectLst/>
                <a:latin typeface="NimbusRomNo9L"/>
              </a:rPr>
              <a:t>Weidi</a:t>
            </a:r>
            <a:r>
              <a:rPr lang="en-AU" sz="700" dirty="0">
                <a:solidFill>
                  <a:schemeClr val="bg1"/>
                </a:solidFill>
                <a:effectLst/>
                <a:latin typeface="NimbusRomNo9L"/>
              </a:rPr>
              <a:t> </a:t>
            </a:r>
            <a:r>
              <a:rPr lang="en-AU" sz="700" dirty="0" err="1">
                <a:solidFill>
                  <a:schemeClr val="bg1"/>
                </a:solidFill>
                <a:effectLst/>
                <a:latin typeface="NimbusRomNo9L"/>
              </a:rPr>
              <a:t>Xie</a:t>
            </a:r>
            <a:r>
              <a:rPr lang="en-AU" sz="700" dirty="0">
                <a:solidFill>
                  <a:schemeClr val="bg1"/>
                </a:solidFill>
                <a:effectLst/>
                <a:latin typeface="NimbusRomNo9L"/>
              </a:rPr>
              <a:t>, Andrea </a:t>
            </a:r>
            <a:r>
              <a:rPr lang="en-AU" sz="700" dirty="0" err="1">
                <a:solidFill>
                  <a:schemeClr val="bg1"/>
                </a:solidFill>
                <a:effectLst/>
                <a:latin typeface="NimbusRomNo9L"/>
              </a:rPr>
              <a:t>Vedaldi</a:t>
            </a:r>
            <a:r>
              <a:rPr lang="en-AU" sz="700" dirty="0">
                <a:solidFill>
                  <a:schemeClr val="bg1"/>
                </a:solidFill>
                <a:effectLst/>
                <a:latin typeface="NimbusRomNo9L"/>
              </a:rPr>
              <a:t>, and Andrew Zisserman. </a:t>
            </a:r>
            <a:r>
              <a:rPr lang="en-AU" sz="700" dirty="0" err="1">
                <a:solidFill>
                  <a:schemeClr val="bg1"/>
                </a:solidFill>
                <a:effectLst/>
                <a:latin typeface="NimbusRomNo9L"/>
              </a:rPr>
              <a:t>Autocor</a:t>
            </a:r>
            <a:r>
              <a:rPr lang="en-AU" sz="700" dirty="0">
                <a:solidFill>
                  <a:schemeClr val="bg1"/>
                </a:solidFill>
                <a:effectLst/>
                <a:latin typeface="NimbusRomNo9L"/>
              </a:rPr>
              <a:t>- </a:t>
            </a:r>
            <a:r>
              <a:rPr lang="en-AU" sz="700" dirty="0" err="1">
                <a:solidFill>
                  <a:schemeClr val="bg1"/>
                </a:solidFill>
                <a:effectLst/>
                <a:latin typeface="NimbusRomNo9L"/>
              </a:rPr>
              <a:t>rect</a:t>
            </a:r>
            <a:r>
              <a:rPr lang="en-AU" sz="700" dirty="0">
                <a:solidFill>
                  <a:schemeClr val="bg1"/>
                </a:solidFill>
                <a:effectLst/>
                <a:latin typeface="NimbusRomNo9L"/>
              </a:rPr>
              <a:t>: Deep inductive alignment of noisy geometric annotations. </a:t>
            </a:r>
            <a:r>
              <a:rPr lang="en-AU" sz="700" i="1" dirty="0" err="1">
                <a:solidFill>
                  <a:schemeClr val="bg1"/>
                </a:solidFill>
                <a:effectLst/>
                <a:latin typeface="NimbusRomNo9L"/>
              </a:rPr>
              <a:t>arXiv</a:t>
            </a:r>
            <a:r>
              <a:rPr lang="en-AU" sz="700" i="1" dirty="0">
                <a:solidFill>
                  <a:schemeClr val="bg1"/>
                </a:solidFill>
                <a:effectLst/>
                <a:latin typeface="NimbusRomNo9L"/>
              </a:rPr>
              <a:t> preprint arXiv:1908.05263</a:t>
            </a:r>
            <a:r>
              <a:rPr lang="en-AU" sz="700" dirty="0">
                <a:solidFill>
                  <a:schemeClr val="bg1"/>
                </a:solidFill>
                <a:effectLst/>
                <a:latin typeface="NimbusRomNo9L"/>
              </a:rPr>
              <a:t>, 2019. </a:t>
            </a:r>
            <a:endParaRPr lang="en-AU" sz="700" dirty="0">
              <a:solidFill>
                <a:schemeClr val="bg1"/>
              </a:solidFill>
              <a:effectLst/>
            </a:endParaRPr>
          </a:p>
          <a:p>
            <a:r>
              <a:rPr lang="en-AU" sz="700" dirty="0">
                <a:solidFill>
                  <a:schemeClr val="bg1"/>
                </a:solidFill>
                <a:effectLst/>
                <a:latin typeface="NimbusRomNo9L"/>
              </a:rPr>
              <a:t>[3]  </a:t>
            </a:r>
            <a:r>
              <a:rPr lang="en-AU" sz="700" dirty="0" err="1">
                <a:solidFill>
                  <a:schemeClr val="bg1"/>
                </a:solidFill>
                <a:effectLst/>
                <a:latin typeface="NimbusRomNo9L"/>
              </a:rPr>
              <a:t>YuningDu,ChenxiaLi,RuoyuGuo,XiaotingYin,WeiweiLiu,JunZhou,Yifan</a:t>
            </a:r>
            <a:r>
              <a:rPr lang="en-AU" sz="700" dirty="0">
                <a:solidFill>
                  <a:schemeClr val="bg1"/>
                </a:solidFill>
                <a:effectLst/>
                <a:latin typeface="NimbusRomNo9L"/>
              </a:rPr>
              <a:t> Bai, </a:t>
            </a:r>
            <a:r>
              <a:rPr lang="en-AU" sz="700" dirty="0" err="1">
                <a:solidFill>
                  <a:schemeClr val="bg1"/>
                </a:solidFill>
                <a:effectLst/>
                <a:latin typeface="NimbusRomNo9L"/>
              </a:rPr>
              <a:t>Zilin</a:t>
            </a:r>
            <a:r>
              <a:rPr lang="en-AU" sz="700" dirty="0">
                <a:solidFill>
                  <a:schemeClr val="bg1"/>
                </a:solidFill>
                <a:effectLst/>
                <a:latin typeface="NimbusRomNo9L"/>
              </a:rPr>
              <a:t> Yu, </a:t>
            </a:r>
            <a:r>
              <a:rPr lang="en-AU" sz="700" dirty="0" err="1">
                <a:solidFill>
                  <a:schemeClr val="bg1"/>
                </a:solidFill>
                <a:effectLst/>
                <a:latin typeface="NimbusRomNo9L"/>
              </a:rPr>
              <a:t>Yehua</a:t>
            </a:r>
            <a:r>
              <a:rPr lang="en-AU" sz="700" dirty="0">
                <a:solidFill>
                  <a:schemeClr val="bg1"/>
                </a:solidFill>
                <a:effectLst/>
                <a:latin typeface="NimbusRomNo9L"/>
              </a:rPr>
              <a:t> Yang, </a:t>
            </a:r>
            <a:r>
              <a:rPr lang="en-AU" sz="700" dirty="0" err="1">
                <a:solidFill>
                  <a:schemeClr val="bg1"/>
                </a:solidFill>
                <a:effectLst/>
                <a:latin typeface="NimbusRomNo9L"/>
              </a:rPr>
              <a:t>Qingqing</a:t>
            </a:r>
            <a:r>
              <a:rPr lang="en-AU" sz="700" dirty="0">
                <a:solidFill>
                  <a:schemeClr val="bg1"/>
                </a:solidFill>
                <a:effectLst/>
                <a:latin typeface="NimbusRomNo9L"/>
              </a:rPr>
              <a:t> Dang, and </a:t>
            </a:r>
            <a:r>
              <a:rPr lang="en-AU" sz="700" dirty="0" err="1">
                <a:solidFill>
                  <a:schemeClr val="bg1"/>
                </a:solidFill>
                <a:effectLst/>
                <a:latin typeface="NimbusRomNo9L"/>
              </a:rPr>
              <a:t>Haoshuang</a:t>
            </a:r>
            <a:r>
              <a:rPr lang="en-AU" sz="700" dirty="0">
                <a:solidFill>
                  <a:schemeClr val="bg1"/>
                </a:solidFill>
                <a:effectLst/>
                <a:latin typeface="NimbusRomNo9L"/>
              </a:rPr>
              <a:t> Wang. Pp-</a:t>
            </a:r>
            <a:r>
              <a:rPr lang="en-AU" sz="700" dirty="0" err="1">
                <a:solidFill>
                  <a:schemeClr val="bg1"/>
                </a:solidFill>
                <a:effectLst/>
                <a:latin typeface="NimbusRomNo9L"/>
              </a:rPr>
              <a:t>ocr</a:t>
            </a:r>
            <a:r>
              <a:rPr lang="en-AU" sz="700" dirty="0">
                <a:solidFill>
                  <a:schemeClr val="bg1"/>
                </a:solidFill>
                <a:effectLst/>
                <a:latin typeface="NimbusRomNo9L"/>
              </a:rPr>
              <a:t>: A practical ultra lightweight </a:t>
            </a:r>
            <a:r>
              <a:rPr lang="en-AU" sz="700" dirty="0" err="1">
                <a:solidFill>
                  <a:schemeClr val="bg1"/>
                </a:solidFill>
                <a:effectLst/>
                <a:latin typeface="NimbusRomNo9L"/>
              </a:rPr>
              <a:t>ocr</a:t>
            </a:r>
            <a:r>
              <a:rPr lang="en-AU" sz="700" dirty="0">
                <a:solidFill>
                  <a:schemeClr val="bg1"/>
                </a:solidFill>
                <a:effectLst/>
                <a:latin typeface="NimbusRomNo9L"/>
              </a:rPr>
              <a:t> system, 2020. </a:t>
            </a:r>
            <a:endParaRPr lang="en-AU" sz="700" dirty="0">
              <a:solidFill>
                <a:schemeClr val="bg1"/>
              </a:solidFill>
              <a:effectLst/>
            </a:endParaRPr>
          </a:p>
          <a:p>
            <a:r>
              <a:rPr lang="en-AU" sz="700" dirty="0">
                <a:solidFill>
                  <a:schemeClr val="bg1"/>
                </a:solidFill>
                <a:effectLst/>
                <a:latin typeface="NimbusRomNo9L"/>
              </a:rPr>
              <a:t>[4]  Jean-Philippe </a:t>
            </a:r>
            <a:r>
              <a:rPr lang="en-AU" sz="700" dirty="0" err="1">
                <a:solidFill>
                  <a:schemeClr val="bg1"/>
                </a:solidFill>
                <a:effectLst/>
                <a:latin typeface="NimbusRomNo9L"/>
              </a:rPr>
              <a:t>Thiran</a:t>
            </a:r>
            <a:r>
              <a:rPr lang="en-AU" sz="700" dirty="0">
                <a:solidFill>
                  <a:schemeClr val="bg1"/>
                </a:solidFill>
                <a:effectLst/>
                <a:latin typeface="NimbusRomNo9L"/>
              </a:rPr>
              <a:t> Guillaume </a:t>
            </a:r>
            <a:r>
              <a:rPr lang="en-AU" sz="700" dirty="0" err="1">
                <a:solidFill>
                  <a:schemeClr val="bg1"/>
                </a:solidFill>
                <a:effectLst/>
                <a:latin typeface="NimbusRomNo9L"/>
              </a:rPr>
              <a:t>Jaume</a:t>
            </a:r>
            <a:r>
              <a:rPr lang="en-AU" sz="700" dirty="0">
                <a:solidFill>
                  <a:schemeClr val="bg1"/>
                </a:solidFill>
                <a:effectLst/>
                <a:latin typeface="NimbusRomNo9L"/>
              </a:rPr>
              <a:t>, </a:t>
            </a:r>
            <a:r>
              <a:rPr lang="en-AU" sz="700" dirty="0" err="1">
                <a:solidFill>
                  <a:schemeClr val="bg1"/>
                </a:solidFill>
                <a:effectLst/>
                <a:latin typeface="NimbusRomNo9L"/>
              </a:rPr>
              <a:t>Hazim</a:t>
            </a:r>
            <a:r>
              <a:rPr lang="en-AU" sz="700" dirty="0">
                <a:solidFill>
                  <a:schemeClr val="bg1"/>
                </a:solidFill>
                <a:effectLst/>
                <a:latin typeface="NimbusRomNo9L"/>
              </a:rPr>
              <a:t> Kemal </a:t>
            </a:r>
            <a:r>
              <a:rPr lang="en-AU" sz="700" dirty="0" err="1">
                <a:solidFill>
                  <a:schemeClr val="bg1"/>
                </a:solidFill>
                <a:effectLst/>
                <a:latin typeface="NimbusRomNo9L"/>
              </a:rPr>
              <a:t>Ekenel</a:t>
            </a:r>
            <a:r>
              <a:rPr lang="en-AU" sz="700" dirty="0">
                <a:solidFill>
                  <a:schemeClr val="bg1"/>
                </a:solidFill>
                <a:effectLst/>
                <a:latin typeface="NimbusRomNo9L"/>
              </a:rPr>
              <a:t>. </a:t>
            </a:r>
            <a:r>
              <a:rPr lang="en-AU" sz="700" dirty="0" err="1">
                <a:solidFill>
                  <a:schemeClr val="bg1"/>
                </a:solidFill>
                <a:effectLst/>
                <a:latin typeface="NimbusRomNo9L"/>
              </a:rPr>
              <a:t>Funsd</a:t>
            </a:r>
            <a:r>
              <a:rPr lang="en-AU" sz="700" dirty="0">
                <a:solidFill>
                  <a:schemeClr val="bg1"/>
                </a:solidFill>
                <a:effectLst/>
                <a:latin typeface="NimbusRomNo9L"/>
              </a:rPr>
              <a:t>: A dataset for form understanding in noisy scanned documents. In </a:t>
            </a:r>
            <a:r>
              <a:rPr lang="en-AU" sz="700" i="1" dirty="0">
                <a:solidFill>
                  <a:schemeClr val="bg1"/>
                </a:solidFill>
                <a:effectLst/>
                <a:latin typeface="NimbusRomNo9L"/>
              </a:rPr>
              <a:t>Accepted to ICDAR-OST</a:t>
            </a:r>
            <a:r>
              <a:rPr lang="en-AU" sz="700" dirty="0">
                <a:solidFill>
                  <a:schemeClr val="bg1"/>
                </a:solidFill>
                <a:effectLst/>
                <a:latin typeface="NimbusRomNo9L"/>
              </a:rPr>
              <a:t>, 2019. </a:t>
            </a:r>
            <a:endParaRPr lang="en-AU" sz="700" dirty="0">
              <a:solidFill>
                <a:schemeClr val="bg1"/>
              </a:solidFill>
              <a:effectLst/>
            </a:endParaRPr>
          </a:p>
          <a:p>
            <a:r>
              <a:rPr lang="en-AU" sz="700" dirty="0">
                <a:solidFill>
                  <a:schemeClr val="bg1"/>
                </a:solidFill>
                <a:effectLst/>
                <a:latin typeface="NimbusRomNo9L"/>
              </a:rPr>
              <a:t>[5]  Maya R Gupta, Nathaniel P Jacobson, and Eric K Garcia. </a:t>
            </a:r>
            <a:r>
              <a:rPr lang="en-AU" sz="700" dirty="0" err="1">
                <a:solidFill>
                  <a:schemeClr val="bg1"/>
                </a:solidFill>
                <a:effectLst/>
                <a:latin typeface="NimbusRomNo9L"/>
              </a:rPr>
              <a:t>Ocr</a:t>
            </a:r>
            <a:r>
              <a:rPr lang="en-AU" sz="700" dirty="0">
                <a:solidFill>
                  <a:schemeClr val="bg1"/>
                </a:solidFill>
                <a:effectLst/>
                <a:latin typeface="NimbusRomNo9L"/>
              </a:rPr>
              <a:t> binarization and image pre-processing for searching historical documents. </a:t>
            </a:r>
            <a:r>
              <a:rPr lang="en-AU" sz="700" i="1" dirty="0">
                <a:solidFill>
                  <a:schemeClr val="bg1"/>
                </a:solidFill>
                <a:effectLst/>
                <a:latin typeface="NimbusRomNo9L"/>
              </a:rPr>
              <a:t>Pattern Recognition</a:t>
            </a:r>
            <a:r>
              <a:rPr lang="en-AU" sz="700" dirty="0">
                <a:solidFill>
                  <a:schemeClr val="bg1"/>
                </a:solidFill>
                <a:effectLst/>
                <a:latin typeface="NimbusRomNo9L"/>
              </a:rPr>
              <a:t>, 40(2):389–397, 2007. </a:t>
            </a:r>
            <a:endParaRPr lang="en-AU" sz="700" dirty="0">
              <a:solidFill>
                <a:schemeClr val="bg1"/>
              </a:solidFill>
              <a:effectLst/>
            </a:endParaRPr>
          </a:p>
          <a:p>
            <a:r>
              <a:rPr lang="en-AU" sz="700" dirty="0">
                <a:solidFill>
                  <a:schemeClr val="bg1"/>
                </a:solidFill>
                <a:effectLst/>
                <a:latin typeface="NimbusRomNo9L"/>
              </a:rPr>
              <a:t>[6]  </a:t>
            </a:r>
            <a:r>
              <a:rPr lang="en-AU" sz="700" dirty="0" err="1">
                <a:solidFill>
                  <a:schemeClr val="bg1"/>
                </a:solidFill>
                <a:effectLst/>
                <a:latin typeface="NimbusRomNo9L"/>
              </a:rPr>
              <a:t>Karez</a:t>
            </a:r>
            <a:r>
              <a:rPr lang="en-AU" sz="700" dirty="0">
                <a:solidFill>
                  <a:schemeClr val="bg1"/>
                </a:solidFill>
                <a:effectLst/>
                <a:latin typeface="NimbusRomNo9L"/>
              </a:rPr>
              <a:t> HAMAD and Mehmet KAYA. A detailed analysis of optical character recognition technology. </a:t>
            </a:r>
            <a:r>
              <a:rPr lang="en-AU" sz="700" i="1" dirty="0">
                <a:solidFill>
                  <a:schemeClr val="bg1"/>
                </a:solidFill>
                <a:effectLst/>
                <a:latin typeface="NimbusRomNo9L"/>
              </a:rPr>
              <a:t>International Journal of Applied Mathematics Electron- </a:t>
            </a:r>
            <a:r>
              <a:rPr lang="en-AU" sz="700" i="1" dirty="0" err="1">
                <a:solidFill>
                  <a:schemeClr val="bg1"/>
                </a:solidFill>
                <a:effectLst/>
                <a:latin typeface="NimbusRomNo9L"/>
              </a:rPr>
              <a:t>ics</a:t>
            </a:r>
            <a:r>
              <a:rPr lang="en-AU" sz="700" i="1" dirty="0">
                <a:solidFill>
                  <a:schemeClr val="bg1"/>
                </a:solidFill>
                <a:effectLst/>
                <a:latin typeface="NimbusRomNo9L"/>
              </a:rPr>
              <a:t> and Computers</a:t>
            </a:r>
            <a:r>
              <a:rPr lang="en-AU" sz="700" dirty="0">
                <a:solidFill>
                  <a:schemeClr val="bg1"/>
                </a:solidFill>
                <a:effectLst/>
                <a:latin typeface="NimbusRomNo9L"/>
              </a:rPr>
              <a:t>, (Special Issue-1):244–249, 2016. </a:t>
            </a:r>
            <a:endParaRPr lang="en-AU" sz="700" dirty="0">
              <a:solidFill>
                <a:schemeClr val="bg1"/>
              </a:solidFill>
              <a:effectLst/>
            </a:endParaRPr>
          </a:p>
          <a:p>
            <a:r>
              <a:rPr lang="en-AU" sz="700" dirty="0">
                <a:solidFill>
                  <a:schemeClr val="bg1"/>
                </a:solidFill>
                <a:effectLst/>
                <a:latin typeface="NimbusRomNo9L"/>
              </a:rPr>
              <a:t>[7]  SantoshKumarHengeandB.Rama.Comprativestudywithanalysisofocralgo- </a:t>
            </a:r>
            <a:r>
              <a:rPr lang="en-AU" sz="700" dirty="0" err="1">
                <a:solidFill>
                  <a:schemeClr val="bg1"/>
                </a:solidFill>
                <a:effectLst/>
                <a:latin typeface="NimbusRomNo9L"/>
              </a:rPr>
              <a:t>rithms</a:t>
            </a:r>
            <a:r>
              <a:rPr lang="en-AU" sz="700" dirty="0">
                <a:solidFill>
                  <a:schemeClr val="bg1"/>
                </a:solidFill>
                <a:effectLst/>
                <a:latin typeface="NimbusRomNo9L"/>
              </a:rPr>
              <a:t> and invention analysis of character recognition </a:t>
            </a:r>
            <a:r>
              <a:rPr lang="en-AU" sz="700" dirty="0" err="1">
                <a:solidFill>
                  <a:schemeClr val="bg1"/>
                </a:solidFill>
                <a:effectLst/>
                <a:latin typeface="NimbusRomNo9L"/>
              </a:rPr>
              <a:t>approched</a:t>
            </a:r>
            <a:r>
              <a:rPr lang="en-AU" sz="700" dirty="0">
                <a:solidFill>
                  <a:schemeClr val="bg1"/>
                </a:solidFill>
                <a:effectLst/>
                <a:latin typeface="NimbusRomNo9L"/>
              </a:rPr>
              <a:t> methodologies. In </a:t>
            </a:r>
            <a:r>
              <a:rPr lang="en-AU" sz="700" i="1" dirty="0">
                <a:solidFill>
                  <a:schemeClr val="bg1"/>
                </a:solidFill>
                <a:effectLst/>
                <a:latin typeface="NimbusRomNo9L"/>
              </a:rPr>
              <a:t>2016 IEEE 1st International Conference on Power Electronics, Intelligent Con- </a:t>
            </a:r>
            <a:r>
              <a:rPr lang="en-AU" sz="700" i="1" dirty="0" err="1">
                <a:solidFill>
                  <a:schemeClr val="bg1"/>
                </a:solidFill>
                <a:effectLst/>
                <a:latin typeface="NimbusRomNo9L"/>
              </a:rPr>
              <a:t>trol</a:t>
            </a:r>
            <a:r>
              <a:rPr lang="en-AU" sz="700" i="1" dirty="0">
                <a:solidFill>
                  <a:schemeClr val="bg1"/>
                </a:solidFill>
                <a:effectLst/>
                <a:latin typeface="NimbusRomNo9L"/>
              </a:rPr>
              <a:t> and Energy Systems (ICPEICES)</a:t>
            </a:r>
            <a:r>
              <a:rPr lang="en-AU" sz="700" dirty="0">
                <a:solidFill>
                  <a:schemeClr val="bg1"/>
                </a:solidFill>
                <a:effectLst/>
                <a:latin typeface="NimbusRomNo9L"/>
              </a:rPr>
              <a:t>, pages 1–6, 2016. </a:t>
            </a:r>
            <a:endParaRPr lang="en-AU" sz="700" dirty="0">
              <a:solidFill>
                <a:schemeClr val="bg1"/>
              </a:solidFill>
              <a:effectLst/>
            </a:endParaRPr>
          </a:p>
          <a:p>
            <a:r>
              <a:rPr lang="en-AU" sz="700" dirty="0">
                <a:solidFill>
                  <a:schemeClr val="bg1"/>
                </a:solidFill>
                <a:effectLst/>
                <a:latin typeface="NimbusRomNo9L"/>
              </a:rPr>
              <a:t>[8]  Aravind </a:t>
            </a:r>
            <a:r>
              <a:rPr lang="en-AU" sz="700" dirty="0" err="1">
                <a:solidFill>
                  <a:schemeClr val="bg1"/>
                </a:solidFill>
                <a:effectLst/>
                <a:latin typeface="NimbusRomNo9L"/>
              </a:rPr>
              <a:t>Inbasekaran</a:t>
            </a:r>
            <a:r>
              <a:rPr lang="en-AU" sz="700" dirty="0">
                <a:solidFill>
                  <a:schemeClr val="bg1"/>
                </a:solidFill>
                <a:effectLst/>
                <a:latin typeface="NimbusRomNo9L"/>
              </a:rPr>
              <a:t>, Rajesh Kumar </a:t>
            </a:r>
            <a:r>
              <a:rPr lang="en-AU" sz="700" dirty="0" err="1">
                <a:solidFill>
                  <a:schemeClr val="bg1"/>
                </a:solidFill>
                <a:effectLst/>
                <a:latin typeface="NimbusRomNo9L"/>
              </a:rPr>
              <a:t>Gnanasekaran</a:t>
            </a:r>
            <a:r>
              <a:rPr lang="en-AU" sz="700" dirty="0">
                <a:solidFill>
                  <a:schemeClr val="bg1"/>
                </a:solidFill>
                <a:effectLst/>
                <a:latin typeface="NimbusRomNo9L"/>
              </a:rPr>
              <a:t>, and Richard Marciano. Us- </a:t>
            </a:r>
            <a:r>
              <a:rPr lang="en-AU" sz="700" dirty="0" err="1">
                <a:solidFill>
                  <a:schemeClr val="bg1"/>
                </a:solidFill>
                <a:effectLst/>
                <a:latin typeface="NimbusRomNo9L"/>
              </a:rPr>
              <a:t>ing</a:t>
            </a:r>
            <a:r>
              <a:rPr lang="en-AU" sz="700" dirty="0">
                <a:solidFill>
                  <a:schemeClr val="bg1"/>
                </a:solidFill>
                <a:effectLst/>
                <a:latin typeface="NimbusRomNo9L"/>
              </a:rPr>
              <a:t> transfer learning to contextually optimize optical character recognition (</a:t>
            </a:r>
            <a:r>
              <a:rPr lang="en-AU" sz="700" dirty="0" err="1">
                <a:solidFill>
                  <a:schemeClr val="bg1"/>
                </a:solidFill>
                <a:effectLst/>
                <a:latin typeface="NimbusRomNo9L"/>
              </a:rPr>
              <a:t>ocr</a:t>
            </a:r>
            <a:r>
              <a:rPr lang="en-AU" sz="700" dirty="0">
                <a:solidFill>
                  <a:schemeClr val="bg1"/>
                </a:solidFill>
                <a:effectLst/>
                <a:latin typeface="NimbusRomNo9L"/>
              </a:rPr>
              <a:t>) output and perform new feature extraction on a digitized cultural and historical dataset. In </a:t>
            </a:r>
            <a:r>
              <a:rPr lang="en-AU" sz="700" i="1" dirty="0">
                <a:solidFill>
                  <a:schemeClr val="bg1"/>
                </a:solidFill>
                <a:effectLst/>
                <a:latin typeface="NimbusRomNo9L"/>
              </a:rPr>
              <a:t>2021 IEEE International Conference on Big Data (Big Data)</a:t>
            </a:r>
            <a:r>
              <a:rPr lang="en-AU" sz="700" dirty="0">
                <a:solidFill>
                  <a:schemeClr val="bg1"/>
                </a:solidFill>
                <a:effectLst/>
                <a:latin typeface="NimbusRomNo9L"/>
              </a:rPr>
              <a:t>, pages 2224–2230. IEEE, 2021. </a:t>
            </a:r>
            <a:endParaRPr lang="en-AU" sz="700" dirty="0">
              <a:solidFill>
                <a:schemeClr val="bg1"/>
              </a:solidFill>
              <a:effectLst/>
            </a:endParaRPr>
          </a:p>
          <a:p>
            <a:r>
              <a:rPr lang="en-AU" sz="700" dirty="0">
                <a:solidFill>
                  <a:schemeClr val="bg1"/>
                </a:solidFill>
                <a:effectLst/>
                <a:latin typeface="NimbusRomNo9L"/>
              </a:rPr>
              <a:t>[9]  Guillaume </a:t>
            </a:r>
            <a:r>
              <a:rPr lang="en-AU" sz="700" dirty="0" err="1">
                <a:solidFill>
                  <a:schemeClr val="bg1"/>
                </a:solidFill>
                <a:effectLst/>
                <a:latin typeface="NimbusRomNo9L"/>
              </a:rPr>
              <a:t>Jaume</a:t>
            </a:r>
            <a:r>
              <a:rPr lang="en-AU" sz="700" dirty="0">
                <a:solidFill>
                  <a:schemeClr val="bg1"/>
                </a:solidFill>
                <a:effectLst/>
                <a:latin typeface="NimbusRomNo9L"/>
              </a:rPr>
              <a:t>, </a:t>
            </a:r>
            <a:r>
              <a:rPr lang="en-AU" sz="700" dirty="0" err="1">
                <a:solidFill>
                  <a:schemeClr val="bg1"/>
                </a:solidFill>
                <a:effectLst/>
                <a:latin typeface="NimbusRomNo9L"/>
              </a:rPr>
              <a:t>Hazim</a:t>
            </a:r>
            <a:r>
              <a:rPr lang="en-AU" sz="700" dirty="0">
                <a:solidFill>
                  <a:schemeClr val="bg1"/>
                </a:solidFill>
                <a:effectLst/>
                <a:latin typeface="NimbusRomNo9L"/>
              </a:rPr>
              <a:t> Kemal </a:t>
            </a:r>
            <a:r>
              <a:rPr lang="en-AU" sz="700" dirty="0" err="1">
                <a:solidFill>
                  <a:schemeClr val="bg1"/>
                </a:solidFill>
                <a:effectLst/>
                <a:latin typeface="NimbusRomNo9L"/>
              </a:rPr>
              <a:t>Ekenel</a:t>
            </a:r>
            <a:r>
              <a:rPr lang="en-AU" sz="700" dirty="0">
                <a:solidFill>
                  <a:schemeClr val="bg1"/>
                </a:solidFill>
                <a:effectLst/>
                <a:latin typeface="NimbusRomNo9L"/>
              </a:rPr>
              <a:t>, and Jean-Philippe </a:t>
            </a:r>
            <a:r>
              <a:rPr lang="en-AU" sz="700" dirty="0" err="1">
                <a:solidFill>
                  <a:schemeClr val="bg1"/>
                </a:solidFill>
                <a:effectLst/>
                <a:latin typeface="NimbusRomNo9L"/>
              </a:rPr>
              <a:t>Thiran</a:t>
            </a:r>
            <a:r>
              <a:rPr lang="en-AU" sz="700" dirty="0">
                <a:solidFill>
                  <a:schemeClr val="bg1"/>
                </a:solidFill>
                <a:effectLst/>
                <a:latin typeface="NimbusRomNo9L"/>
              </a:rPr>
              <a:t>. </a:t>
            </a:r>
            <a:r>
              <a:rPr lang="en-AU" sz="700" dirty="0" err="1">
                <a:solidFill>
                  <a:schemeClr val="bg1"/>
                </a:solidFill>
                <a:effectLst/>
                <a:latin typeface="NimbusRomNo9L"/>
              </a:rPr>
              <a:t>Funsd</a:t>
            </a:r>
            <a:r>
              <a:rPr lang="en-AU" sz="700" dirty="0">
                <a:solidFill>
                  <a:schemeClr val="bg1"/>
                </a:solidFill>
                <a:effectLst/>
                <a:latin typeface="NimbusRomNo9L"/>
              </a:rPr>
              <a:t>: A dataset for form understanding in noisy scanned documents. In </a:t>
            </a:r>
            <a:r>
              <a:rPr lang="en-AU" sz="700" i="1" dirty="0">
                <a:solidFill>
                  <a:schemeClr val="bg1"/>
                </a:solidFill>
                <a:effectLst/>
                <a:latin typeface="NimbusRomNo9L"/>
              </a:rPr>
              <a:t>2019 Interna- </a:t>
            </a:r>
            <a:r>
              <a:rPr lang="en-AU" sz="700" i="1" dirty="0" err="1">
                <a:solidFill>
                  <a:schemeClr val="bg1"/>
                </a:solidFill>
                <a:effectLst/>
                <a:latin typeface="NimbusRomNo9L"/>
              </a:rPr>
              <a:t>tional</a:t>
            </a:r>
            <a:r>
              <a:rPr lang="en-AU" sz="700" i="1" dirty="0">
                <a:solidFill>
                  <a:schemeClr val="bg1"/>
                </a:solidFill>
                <a:effectLst/>
                <a:latin typeface="NimbusRomNo9L"/>
              </a:rPr>
              <a:t> Conference on Document Analysis and Recognition Workshops (ICDARW)</a:t>
            </a:r>
            <a:r>
              <a:rPr lang="en-AU" sz="700" dirty="0">
                <a:solidFill>
                  <a:schemeClr val="bg1"/>
                </a:solidFill>
                <a:effectLst/>
                <a:latin typeface="NimbusRomNo9L"/>
              </a:rPr>
              <a:t>, volume 2, pages 1–6, 2019. </a:t>
            </a:r>
            <a:endParaRPr lang="en-AU" sz="700" dirty="0">
              <a:solidFill>
                <a:schemeClr val="bg1"/>
              </a:solidFill>
              <a:effectLst/>
            </a:endParaRPr>
          </a:p>
          <a:p>
            <a:r>
              <a:rPr lang="en-AU" sz="700" dirty="0">
                <a:solidFill>
                  <a:schemeClr val="bg1"/>
                </a:solidFill>
                <a:effectLst/>
                <a:latin typeface="NimbusRomNo9L"/>
              </a:rPr>
              <a:t>[10]  RenukaKajale,SoubhikDas,andParitoshMedhekar.Supervisedmachinelearn- </a:t>
            </a:r>
            <a:r>
              <a:rPr lang="en-AU" sz="700" dirty="0" err="1">
                <a:solidFill>
                  <a:schemeClr val="bg1"/>
                </a:solidFill>
                <a:effectLst/>
                <a:latin typeface="NimbusRomNo9L"/>
              </a:rPr>
              <a:t>ing</a:t>
            </a:r>
            <a:r>
              <a:rPr lang="en-AU" sz="700" dirty="0">
                <a:solidFill>
                  <a:schemeClr val="bg1"/>
                </a:solidFill>
                <a:effectLst/>
                <a:latin typeface="NimbusRomNo9L"/>
              </a:rPr>
              <a:t> in intelligent character recognition of handwritten and printed nameplate. In </a:t>
            </a:r>
            <a:r>
              <a:rPr lang="en-AU" sz="700" i="1" dirty="0">
                <a:solidFill>
                  <a:schemeClr val="bg1"/>
                </a:solidFill>
                <a:effectLst/>
                <a:latin typeface="NimbusRomNo9L"/>
              </a:rPr>
              <a:t>2017 International Conference on Advances in Computing, Communication and Control (ICAC3)</a:t>
            </a:r>
            <a:r>
              <a:rPr lang="en-AU" sz="700" dirty="0">
                <a:solidFill>
                  <a:schemeClr val="bg1"/>
                </a:solidFill>
                <a:effectLst/>
                <a:latin typeface="NimbusRomNo9L"/>
              </a:rPr>
              <a:t>, pages 1–5. IEEE, 2017. </a:t>
            </a:r>
            <a:endParaRPr lang="en-AU" sz="700" dirty="0">
              <a:solidFill>
                <a:schemeClr val="bg1"/>
              </a:solidFill>
              <a:effectLst/>
            </a:endParaRPr>
          </a:p>
          <a:p>
            <a:r>
              <a:rPr lang="en-AU" sz="700" dirty="0">
                <a:solidFill>
                  <a:schemeClr val="bg1"/>
                </a:solidFill>
                <a:effectLst/>
                <a:latin typeface="NimbusRomNo9L"/>
              </a:rPr>
              <a:t>[11]  </a:t>
            </a:r>
            <a:r>
              <a:rPr lang="en-AU" sz="700" dirty="0" err="1">
                <a:solidFill>
                  <a:schemeClr val="bg1"/>
                </a:solidFill>
                <a:effectLst/>
                <a:latin typeface="NimbusRomNo9L"/>
              </a:rPr>
              <a:t>Yuliia</a:t>
            </a:r>
            <a:r>
              <a:rPr lang="en-AU" sz="700" dirty="0">
                <a:solidFill>
                  <a:schemeClr val="bg1"/>
                </a:solidFill>
                <a:effectLst/>
                <a:latin typeface="NimbusRomNo9L"/>
              </a:rPr>
              <a:t> </a:t>
            </a:r>
            <a:r>
              <a:rPr lang="en-AU" sz="700" dirty="0" err="1">
                <a:solidFill>
                  <a:schemeClr val="bg1"/>
                </a:solidFill>
                <a:effectLst/>
                <a:latin typeface="NimbusRomNo9L"/>
              </a:rPr>
              <a:t>Kniazieva</a:t>
            </a:r>
            <a:r>
              <a:rPr lang="en-AU" sz="700" dirty="0">
                <a:solidFill>
                  <a:schemeClr val="bg1"/>
                </a:solidFill>
                <a:effectLst/>
                <a:latin typeface="NimbusRomNo9L"/>
              </a:rPr>
              <a:t>. Intelligent character recognition, Aug 2023. </a:t>
            </a:r>
            <a:endParaRPr lang="en-AU" sz="700" dirty="0">
              <a:solidFill>
                <a:schemeClr val="bg1"/>
              </a:solidFill>
              <a:effectLst/>
            </a:endParaRPr>
          </a:p>
          <a:p>
            <a:r>
              <a:rPr lang="en-AU" sz="700" dirty="0">
                <a:solidFill>
                  <a:schemeClr val="bg1"/>
                </a:solidFill>
                <a:effectLst/>
                <a:latin typeface="NimbusRomNo9L"/>
              </a:rPr>
              <a:t>[12]  </a:t>
            </a:r>
            <a:r>
              <a:rPr lang="en-AU" sz="700" dirty="0" err="1">
                <a:solidFill>
                  <a:schemeClr val="bg1"/>
                </a:solidFill>
                <a:effectLst/>
                <a:latin typeface="NimbusRomNo9L"/>
              </a:rPr>
              <a:t>Devashree</a:t>
            </a:r>
            <a:r>
              <a:rPr lang="en-AU" sz="700" dirty="0">
                <a:solidFill>
                  <a:schemeClr val="bg1"/>
                </a:solidFill>
                <a:effectLst/>
                <a:latin typeface="NimbusRomNo9L"/>
              </a:rPr>
              <a:t> </a:t>
            </a:r>
            <a:r>
              <a:rPr lang="en-AU" sz="700" dirty="0" err="1">
                <a:solidFill>
                  <a:schemeClr val="bg1"/>
                </a:solidFill>
                <a:effectLst/>
                <a:latin typeface="NimbusRomNo9L"/>
              </a:rPr>
              <a:t>Madhugiri</a:t>
            </a:r>
            <a:r>
              <a:rPr lang="en-AU" sz="700" dirty="0">
                <a:solidFill>
                  <a:schemeClr val="bg1"/>
                </a:solidFill>
                <a:effectLst/>
                <a:latin typeface="NimbusRomNo9L"/>
              </a:rPr>
              <a:t>. Extract text from images quickly using </a:t>
            </a:r>
            <a:r>
              <a:rPr lang="en-AU" sz="700" dirty="0" err="1">
                <a:solidFill>
                  <a:schemeClr val="bg1"/>
                </a:solidFill>
                <a:effectLst/>
                <a:latin typeface="NimbusRomNo9L"/>
              </a:rPr>
              <a:t>keras-ocr</a:t>
            </a:r>
            <a:r>
              <a:rPr lang="en-AU" sz="700" dirty="0">
                <a:solidFill>
                  <a:schemeClr val="bg1"/>
                </a:solidFill>
                <a:effectLst/>
                <a:latin typeface="NimbusRomNo9L"/>
              </a:rPr>
              <a:t> pipeline, Apr 2023. </a:t>
            </a:r>
            <a:endParaRPr lang="en-AU" sz="700" dirty="0">
              <a:solidFill>
                <a:schemeClr val="bg1"/>
              </a:solidFill>
              <a:effectLst/>
            </a:endParaRPr>
          </a:p>
          <a:p>
            <a:r>
              <a:rPr lang="en-AU" sz="700" dirty="0">
                <a:solidFill>
                  <a:schemeClr val="bg1"/>
                </a:solidFill>
                <a:effectLst/>
                <a:latin typeface="NimbusRomNo9L"/>
              </a:rPr>
              <a:t>[13]  HR Mamatha and K </a:t>
            </a:r>
            <a:r>
              <a:rPr lang="en-AU" sz="700" dirty="0" err="1">
                <a:solidFill>
                  <a:schemeClr val="bg1"/>
                </a:solidFill>
                <a:effectLst/>
                <a:latin typeface="NimbusRomNo9L"/>
              </a:rPr>
              <a:t>Srikantamurthy</a:t>
            </a:r>
            <a:r>
              <a:rPr lang="en-AU" sz="700" dirty="0">
                <a:solidFill>
                  <a:schemeClr val="bg1"/>
                </a:solidFill>
                <a:effectLst/>
                <a:latin typeface="NimbusRomNo9L"/>
              </a:rPr>
              <a:t>. Morphological operations and projection profiles based segmentation of handwritten </a:t>
            </a:r>
            <a:r>
              <a:rPr lang="en-AU" sz="700" dirty="0" err="1">
                <a:solidFill>
                  <a:schemeClr val="bg1"/>
                </a:solidFill>
                <a:effectLst/>
                <a:latin typeface="NimbusRomNo9L"/>
              </a:rPr>
              <a:t>kannada</a:t>
            </a:r>
            <a:r>
              <a:rPr lang="en-AU" sz="700" dirty="0">
                <a:solidFill>
                  <a:schemeClr val="bg1"/>
                </a:solidFill>
                <a:effectLst/>
                <a:latin typeface="NimbusRomNo9L"/>
              </a:rPr>
              <a:t> document. </a:t>
            </a:r>
            <a:r>
              <a:rPr lang="en-AU" sz="700" i="1" dirty="0">
                <a:solidFill>
                  <a:schemeClr val="bg1"/>
                </a:solidFill>
                <a:effectLst/>
                <a:latin typeface="NimbusRomNo9L"/>
              </a:rPr>
              <a:t>International Journal of Applied Information Systems (IJAIS)</a:t>
            </a:r>
            <a:r>
              <a:rPr lang="en-AU" sz="700" dirty="0">
                <a:solidFill>
                  <a:schemeClr val="bg1"/>
                </a:solidFill>
                <a:effectLst/>
                <a:latin typeface="NimbusRomNo9L"/>
              </a:rPr>
              <a:t>, 4(5):13–19, 2012. </a:t>
            </a:r>
            <a:endParaRPr lang="en-AU" sz="700" dirty="0">
              <a:solidFill>
                <a:schemeClr val="bg1"/>
              </a:solidFill>
              <a:effectLst/>
            </a:endParaRPr>
          </a:p>
          <a:p>
            <a:r>
              <a:rPr lang="en-AU" sz="700" dirty="0">
                <a:solidFill>
                  <a:schemeClr val="bg1"/>
                </a:solidFill>
                <a:effectLst/>
                <a:latin typeface="NimbusRomNo9L"/>
              </a:rPr>
              <a:t>[14]  U-V Marti and H </a:t>
            </a:r>
            <a:r>
              <a:rPr lang="en-AU" sz="700" dirty="0" err="1">
                <a:solidFill>
                  <a:schemeClr val="bg1"/>
                </a:solidFill>
                <a:effectLst/>
                <a:latin typeface="NimbusRomNo9L"/>
              </a:rPr>
              <a:t>Bunke</a:t>
            </a:r>
            <a:r>
              <a:rPr lang="en-AU" sz="700" dirty="0">
                <a:solidFill>
                  <a:schemeClr val="bg1"/>
                </a:solidFill>
                <a:effectLst/>
                <a:latin typeface="NimbusRomNo9L"/>
              </a:rPr>
              <a:t>. The </a:t>
            </a:r>
            <a:r>
              <a:rPr lang="en-AU" sz="700" dirty="0" err="1">
                <a:solidFill>
                  <a:schemeClr val="bg1"/>
                </a:solidFill>
                <a:effectLst/>
                <a:latin typeface="NimbusRomNo9L"/>
              </a:rPr>
              <a:t>iam</a:t>
            </a:r>
            <a:r>
              <a:rPr lang="en-AU" sz="700" dirty="0">
                <a:solidFill>
                  <a:schemeClr val="bg1"/>
                </a:solidFill>
                <a:effectLst/>
                <a:latin typeface="NimbusRomNo9L"/>
              </a:rPr>
              <a:t>-database: An </a:t>
            </a:r>
            <a:r>
              <a:rPr lang="en-AU" sz="700" dirty="0" err="1">
                <a:solidFill>
                  <a:schemeClr val="bg1"/>
                </a:solidFill>
                <a:effectLst/>
                <a:latin typeface="NimbusRomNo9L"/>
              </a:rPr>
              <a:t>english</a:t>
            </a:r>
            <a:r>
              <a:rPr lang="en-AU" sz="700" dirty="0">
                <a:solidFill>
                  <a:schemeClr val="bg1"/>
                </a:solidFill>
                <a:effectLst/>
                <a:latin typeface="NimbusRomNo9L"/>
              </a:rPr>
              <a:t> sentence database for off-line handwriting recognition. </a:t>
            </a:r>
            <a:r>
              <a:rPr lang="en-AU" sz="700" i="1" dirty="0">
                <a:solidFill>
                  <a:schemeClr val="bg1"/>
                </a:solidFill>
                <a:effectLst/>
                <a:latin typeface="NimbusRomNo9L"/>
              </a:rPr>
              <a:t>International Journal on Document Analysis and Recognition</a:t>
            </a:r>
            <a:r>
              <a:rPr lang="en-AU" sz="700" dirty="0">
                <a:solidFill>
                  <a:schemeClr val="bg1"/>
                </a:solidFill>
                <a:effectLst/>
                <a:latin typeface="NimbusRomNo9L"/>
              </a:rPr>
              <a:t>, 5:39–46, 2002. </a:t>
            </a:r>
            <a:endParaRPr lang="en-AU" sz="700" dirty="0">
              <a:solidFill>
                <a:schemeClr val="bg1"/>
              </a:solidFill>
              <a:effectLst/>
            </a:endParaRPr>
          </a:p>
          <a:p>
            <a:r>
              <a:rPr lang="en-AU" sz="700" dirty="0">
                <a:solidFill>
                  <a:schemeClr val="bg1"/>
                </a:solidFill>
                <a:effectLst/>
                <a:latin typeface="NimbusRomNo9L"/>
              </a:rPr>
              <a:t>[15]  AndrewMorris,ViktoriaMaier,andPhilGreen.Fromwerandriltomerandwil: improved evaluation measures for connected speech recognition. 01 2004. </a:t>
            </a:r>
            <a:endParaRPr lang="en-AU" sz="700" dirty="0">
              <a:solidFill>
                <a:schemeClr val="bg1"/>
              </a:solidFill>
              <a:effectLst/>
            </a:endParaRPr>
          </a:p>
          <a:p>
            <a:r>
              <a:rPr lang="en-AU" sz="700" dirty="0">
                <a:solidFill>
                  <a:schemeClr val="bg1"/>
                </a:solidFill>
                <a:effectLst/>
                <a:latin typeface="NimbusRomNo9L"/>
              </a:rPr>
              <a:t>[16]  James </a:t>
            </a:r>
            <a:r>
              <a:rPr lang="en-AU" sz="700" dirty="0" err="1">
                <a:solidFill>
                  <a:schemeClr val="bg1"/>
                </a:solidFill>
                <a:effectLst/>
                <a:latin typeface="NimbusRomNo9L"/>
              </a:rPr>
              <a:t>Mutinda</a:t>
            </a:r>
            <a:r>
              <a:rPr lang="en-AU" sz="700" dirty="0">
                <a:solidFill>
                  <a:schemeClr val="bg1"/>
                </a:solidFill>
                <a:effectLst/>
                <a:latin typeface="NimbusRomNo9L"/>
              </a:rPr>
              <a:t>, Waweru Mwangi, and George </a:t>
            </a:r>
            <a:r>
              <a:rPr lang="en-AU" sz="700" dirty="0" err="1">
                <a:solidFill>
                  <a:schemeClr val="bg1"/>
                </a:solidFill>
                <a:effectLst/>
                <a:latin typeface="NimbusRomNo9L"/>
              </a:rPr>
              <a:t>Okeyo</a:t>
            </a:r>
            <a:r>
              <a:rPr lang="en-AU" sz="700" dirty="0">
                <a:solidFill>
                  <a:schemeClr val="bg1"/>
                </a:solidFill>
                <a:effectLst/>
                <a:latin typeface="NimbusRomNo9L"/>
              </a:rPr>
              <a:t>. Lexicon-pointed hybrid n-gram features extraction model (</a:t>
            </a:r>
            <a:r>
              <a:rPr lang="en-AU" sz="700" dirty="0" err="1">
                <a:solidFill>
                  <a:schemeClr val="bg1"/>
                </a:solidFill>
                <a:effectLst/>
                <a:latin typeface="NimbusRomNo9L"/>
              </a:rPr>
              <a:t>lenfem</a:t>
            </a:r>
            <a:r>
              <a:rPr lang="en-AU" sz="700" dirty="0">
                <a:solidFill>
                  <a:schemeClr val="bg1"/>
                </a:solidFill>
                <a:effectLst/>
                <a:latin typeface="NimbusRomNo9L"/>
              </a:rPr>
              <a:t>) for sentence level sentiment analysis. </a:t>
            </a:r>
            <a:r>
              <a:rPr lang="en-AU" sz="700" i="1" dirty="0">
                <a:solidFill>
                  <a:schemeClr val="bg1"/>
                </a:solidFill>
                <a:effectLst/>
                <a:latin typeface="NimbusRomNo9L"/>
              </a:rPr>
              <a:t>Engineering Reports</a:t>
            </a:r>
            <a:r>
              <a:rPr lang="en-AU" sz="700" dirty="0">
                <a:solidFill>
                  <a:schemeClr val="bg1"/>
                </a:solidFill>
                <a:effectLst/>
                <a:latin typeface="NimbusRomNo9L"/>
              </a:rPr>
              <a:t>, 3(8):e12374, 2021. </a:t>
            </a:r>
            <a:endParaRPr lang="en-AU" sz="700" dirty="0">
              <a:solidFill>
                <a:schemeClr val="bg1"/>
              </a:solidFill>
              <a:effectLst/>
            </a:endParaRPr>
          </a:p>
          <a:p>
            <a:r>
              <a:rPr lang="en-AU" sz="700" dirty="0">
                <a:solidFill>
                  <a:schemeClr val="bg1"/>
                </a:solidFill>
                <a:effectLst/>
                <a:latin typeface="NimbusRomNo9L"/>
              </a:rPr>
              <a:t>[17]  Ram Sarkar, </a:t>
            </a:r>
            <a:r>
              <a:rPr lang="en-AU" sz="700" dirty="0" err="1">
                <a:solidFill>
                  <a:schemeClr val="bg1"/>
                </a:solidFill>
                <a:effectLst/>
                <a:latin typeface="NimbusRomNo9L"/>
              </a:rPr>
              <a:t>Nibaran</a:t>
            </a:r>
            <a:r>
              <a:rPr lang="en-AU" sz="700" dirty="0">
                <a:solidFill>
                  <a:schemeClr val="bg1"/>
                </a:solidFill>
                <a:effectLst/>
                <a:latin typeface="NimbusRomNo9L"/>
              </a:rPr>
              <a:t> Das, Subhadip </a:t>
            </a:r>
            <a:r>
              <a:rPr lang="en-AU" sz="700" dirty="0" err="1">
                <a:solidFill>
                  <a:schemeClr val="bg1"/>
                </a:solidFill>
                <a:effectLst/>
                <a:latin typeface="NimbusRomNo9L"/>
              </a:rPr>
              <a:t>Basu</a:t>
            </a:r>
            <a:r>
              <a:rPr lang="en-AU" sz="700" dirty="0">
                <a:solidFill>
                  <a:schemeClr val="bg1"/>
                </a:solidFill>
                <a:effectLst/>
                <a:latin typeface="NimbusRomNo9L"/>
              </a:rPr>
              <a:t>, </a:t>
            </a:r>
            <a:r>
              <a:rPr lang="en-AU" sz="700" dirty="0" err="1">
                <a:solidFill>
                  <a:schemeClr val="bg1"/>
                </a:solidFill>
                <a:effectLst/>
                <a:latin typeface="NimbusRomNo9L"/>
              </a:rPr>
              <a:t>Mahantapas</a:t>
            </a:r>
            <a:r>
              <a:rPr lang="en-AU" sz="700" dirty="0">
                <a:solidFill>
                  <a:schemeClr val="bg1"/>
                </a:solidFill>
                <a:effectLst/>
                <a:latin typeface="NimbusRomNo9L"/>
              </a:rPr>
              <a:t> Kundu, and </a:t>
            </a:r>
            <a:r>
              <a:rPr lang="en-AU" sz="700" dirty="0" err="1">
                <a:solidFill>
                  <a:schemeClr val="bg1"/>
                </a:solidFill>
                <a:effectLst/>
                <a:latin typeface="NimbusRomNo9L"/>
              </a:rPr>
              <a:t>Mita</a:t>
            </a:r>
            <a:r>
              <a:rPr lang="en-AU" sz="700" dirty="0">
                <a:solidFill>
                  <a:schemeClr val="bg1"/>
                </a:solidFill>
                <a:effectLst/>
                <a:latin typeface="NimbusRomNo9L"/>
              </a:rPr>
              <a:t> </a:t>
            </a:r>
            <a:r>
              <a:rPr lang="en-AU" sz="700" dirty="0" err="1">
                <a:solidFill>
                  <a:schemeClr val="bg1"/>
                </a:solidFill>
                <a:effectLst/>
                <a:latin typeface="NimbusRomNo9L"/>
              </a:rPr>
              <a:t>Nasipuri</a:t>
            </a:r>
            <a:r>
              <a:rPr lang="en-AU" sz="700" dirty="0">
                <a:solidFill>
                  <a:schemeClr val="bg1"/>
                </a:solidFill>
                <a:effectLst/>
                <a:latin typeface="NimbusRomNo9L"/>
              </a:rPr>
              <a:t>. Extraction of text lines from handwritten documents using piecewise water flow technique. </a:t>
            </a:r>
            <a:r>
              <a:rPr lang="en-AU" sz="700" i="1" dirty="0">
                <a:solidFill>
                  <a:schemeClr val="bg1"/>
                </a:solidFill>
                <a:effectLst/>
                <a:latin typeface="NimbusRomNo9L"/>
              </a:rPr>
              <a:t>Journal of Intelligent Systems</a:t>
            </a:r>
            <a:r>
              <a:rPr lang="en-AU" sz="700" dirty="0">
                <a:solidFill>
                  <a:schemeClr val="bg1"/>
                </a:solidFill>
                <a:effectLst/>
                <a:latin typeface="NimbusRomNo9L"/>
              </a:rPr>
              <a:t>, 23(3):245–260, 2014. </a:t>
            </a:r>
            <a:endParaRPr lang="en-AU" sz="700" dirty="0">
              <a:solidFill>
                <a:schemeClr val="bg1"/>
              </a:solidFill>
              <a:effectLst/>
            </a:endParaRPr>
          </a:p>
          <a:p>
            <a:r>
              <a:rPr lang="en-AU" sz="700" dirty="0">
                <a:solidFill>
                  <a:schemeClr val="bg1"/>
                </a:solidFill>
                <a:effectLst/>
                <a:latin typeface="NimbusRomNo9L"/>
              </a:rPr>
              <a:t>[18]  </a:t>
            </a:r>
            <a:r>
              <a:rPr lang="en-AU" sz="700" dirty="0" err="1">
                <a:solidFill>
                  <a:schemeClr val="bg1"/>
                </a:solidFill>
                <a:effectLst/>
                <a:latin typeface="NimbusRomNo9L"/>
              </a:rPr>
              <a:t>Snehil</a:t>
            </a:r>
            <a:r>
              <a:rPr lang="en-AU" sz="700" dirty="0">
                <a:solidFill>
                  <a:schemeClr val="bg1"/>
                </a:solidFill>
                <a:effectLst/>
                <a:latin typeface="NimbusRomNo9L"/>
              </a:rPr>
              <a:t> Saxena, Sidharth Jain, Saurabh Tripathi, and Kapil Gupta. Comparative analysis of image segmentation techniques. In </a:t>
            </a:r>
            <a:r>
              <a:rPr lang="en-AU" sz="700" i="1" dirty="0">
                <a:solidFill>
                  <a:schemeClr val="bg1"/>
                </a:solidFill>
                <a:effectLst/>
                <a:latin typeface="NimbusRomNo9L"/>
              </a:rPr>
              <a:t>Advances in Communication and Computational Technology: Select Proceedings of ICACCT 2019</a:t>
            </a:r>
            <a:r>
              <a:rPr lang="en-AU" sz="700" dirty="0">
                <a:solidFill>
                  <a:schemeClr val="bg1"/>
                </a:solidFill>
                <a:effectLst/>
                <a:latin typeface="NimbusRomNo9L"/>
              </a:rPr>
              <a:t>, pages 317–331. Springer, 2021. </a:t>
            </a:r>
            <a:endParaRPr lang="en-AU" sz="700" dirty="0">
              <a:solidFill>
                <a:schemeClr val="bg1"/>
              </a:solidFill>
              <a:effectLst/>
            </a:endParaRPr>
          </a:p>
          <a:p>
            <a:r>
              <a:rPr lang="en-AU" sz="700" dirty="0">
                <a:solidFill>
                  <a:schemeClr val="bg1"/>
                </a:solidFill>
                <a:effectLst/>
                <a:latin typeface="NimbusRomNo9L"/>
              </a:rPr>
              <a:t>[19]  Steven </a:t>
            </a:r>
            <a:r>
              <a:rPr lang="en-AU" sz="700" dirty="0" err="1">
                <a:solidFill>
                  <a:schemeClr val="bg1"/>
                </a:solidFill>
                <a:effectLst/>
                <a:latin typeface="NimbusRomNo9L"/>
              </a:rPr>
              <a:t>Simske</a:t>
            </a:r>
            <a:r>
              <a:rPr lang="en-AU" sz="700" dirty="0">
                <a:solidFill>
                  <a:schemeClr val="bg1"/>
                </a:solidFill>
                <a:effectLst/>
                <a:latin typeface="NimbusRomNo9L"/>
              </a:rPr>
              <a:t>. Parallel processing considerations for image recognition tasks. </a:t>
            </a:r>
            <a:r>
              <a:rPr lang="en-AU" sz="700" i="1" dirty="0">
                <a:solidFill>
                  <a:schemeClr val="bg1"/>
                </a:solidFill>
                <a:effectLst/>
                <a:latin typeface="NimbusRomNo9L"/>
              </a:rPr>
              <a:t>HP Laboratories Technical Report</a:t>
            </a:r>
            <a:r>
              <a:rPr lang="en-AU" sz="700" dirty="0">
                <a:solidFill>
                  <a:schemeClr val="bg1"/>
                </a:solidFill>
                <a:effectLst/>
                <a:latin typeface="NimbusRomNo9L"/>
              </a:rPr>
              <a:t>, 01 2011. </a:t>
            </a:r>
            <a:endParaRPr lang="en-AU" sz="700" dirty="0">
              <a:solidFill>
                <a:schemeClr val="bg1"/>
              </a:solidFill>
              <a:effectLst/>
            </a:endParaRPr>
          </a:p>
          <a:p>
            <a:r>
              <a:rPr lang="en-AU" sz="700" dirty="0">
                <a:solidFill>
                  <a:schemeClr val="bg1"/>
                </a:solidFill>
                <a:effectLst/>
                <a:latin typeface="NimbusRomNo9L"/>
              </a:rPr>
              <a:t>[20]  Ray Smith. An overview of the tesseract </a:t>
            </a:r>
            <a:r>
              <a:rPr lang="en-AU" sz="700" dirty="0" err="1">
                <a:solidFill>
                  <a:schemeClr val="bg1"/>
                </a:solidFill>
                <a:effectLst/>
                <a:latin typeface="NimbusRomNo9L"/>
              </a:rPr>
              <a:t>ocr</a:t>
            </a:r>
            <a:r>
              <a:rPr lang="en-AU" sz="700" dirty="0">
                <a:solidFill>
                  <a:schemeClr val="bg1"/>
                </a:solidFill>
                <a:effectLst/>
                <a:latin typeface="NimbusRomNo9L"/>
              </a:rPr>
              <a:t> engine. In </a:t>
            </a:r>
            <a:r>
              <a:rPr lang="en-AU" sz="700" i="1" dirty="0">
                <a:solidFill>
                  <a:schemeClr val="bg1"/>
                </a:solidFill>
                <a:effectLst/>
                <a:latin typeface="NimbusRomNo9L"/>
              </a:rPr>
              <a:t>Proc. Ninth Int. Confer- </a:t>
            </a:r>
            <a:r>
              <a:rPr lang="en-AU" sz="700" i="1" dirty="0" err="1">
                <a:solidFill>
                  <a:schemeClr val="bg1"/>
                </a:solidFill>
                <a:effectLst/>
                <a:latin typeface="NimbusRomNo9L"/>
              </a:rPr>
              <a:t>ence</a:t>
            </a:r>
            <a:r>
              <a:rPr lang="en-AU" sz="700" i="1" dirty="0">
                <a:solidFill>
                  <a:schemeClr val="bg1"/>
                </a:solidFill>
                <a:effectLst/>
                <a:latin typeface="NimbusRomNo9L"/>
              </a:rPr>
              <a:t> on Document Analysis and Recognition (ICDAR)</a:t>
            </a:r>
            <a:r>
              <a:rPr lang="en-AU" sz="700" dirty="0">
                <a:solidFill>
                  <a:schemeClr val="bg1"/>
                </a:solidFill>
                <a:effectLst/>
                <a:latin typeface="NimbusRomNo9L"/>
              </a:rPr>
              <a:t>, pages 629–633, 2007. </a:t>
            </a:r>
            <a:endParaRPr lang="en-AU" sz="700" dirty="0">
              <a:solidFill>
                <a:schemeClr val="bg1"/>
              </a:solidFill>
              <a:effectLst/>
            </a:endParaRPr>
          </a:p>
          <a:p>
            <a:r>
              <a:rPr lang="en-AU" sz="700" dirty="0">
                <a:solidFill>
                  <a:schemeClr val="bg1"/>
                </a:solidFill>
                <a:effectLst/>
                <a:latin typeface="NimbusRomNo9L"/>
              </a:rPr>
              <a:t>[21]  WilliamUghettaandBrianW.Kernighan.Theoldbaileyandocr:Benchmarking </a:t>
            </a:r>
            <a:r>
              <a:rPr lang="en-AU" sz="700" dirty="0" err="1">
                <a:solidFill>
                  <a:schemeClr val="bg1"/>
                </a:solidFill>
                <a:effectLst/>
                <a:latin typeface="NimbusRomNo9L"/>
              </a:rPr>
              <a:t>aws</a:t>
            </a:r>
            <a:r>
              <a:rPr lang="en-AU" sz="700" dirty="0">
                <a:solidFill>
                  <a:schemeClr val="bg1"/>
                </a:solidFill>
                <a:effectLst/>
                <a:latin typeface="NimbusRomNo9L"/>
              </a:rPr>
              <a:t>, azure, and </a:t>
            </a:r>
            <a:r>
              <a:rPr lang="en-AU" sz="700" dirty="0" err="1">
                <a:solidFill>
                  <a:schemeClr val="bg1"/>
                </a:solidFill>
                <a:effectLst/>
                <a:latin typeface="NimbusRomNo9L"/>
              </a:rPr>
              <a:t>gcp</a:t>
            </a:r>
            <a:r>
              <a:rPr lang="en-AU" sz="700" dirty="0">
                <a:solidFill>
                  <a:schemeClr val="bg1"/>
                </a:solidFill>
                <a:effectLst/>
                <a:latin typeface="NimbusRomNo9L"/>
              </a:rPr>
              <a:t> with 180,000 page images. </a:t>
            </a:r>
            <a:r>
              <a:rPr lang="en-AU" sz="700" i="1" dirty="0">
                <a:solidFill>
                  <a:schemeClr val="bg1"/>
                </a:solidFill>
                <a:effectLst/>
                <a:latin typeface="NimbusRomNo9L"/>
              </a:rPr>
              <a:t>Proceedings of the ACM </a:t>
            </a:r>
            <a:r>
              <a:rPr lang="en-AU" sz="700" i="1" dirty="0" err="1">
                <a:solidFill>
                  <a:schemeClr val="bg1"/>
                </a:solidFill>
                <a:effectLst/>
                <a:latin typeface="NimbusRomNo9L"/>
              </a:rPr>
              <a:t>Sympo</a:t>
            </a:r>
            <a:r>
              <a:rPr lang="en-AU" sz="700" i="1" dirty="0">
                <a:solidFill>
                  <a:schemeClr val="bg1"/>
                </a:solidFill>
                <a:effectLst/>
                <a:latin typeface="NimbusRomNo9L"/>
              </a:rPr>
              <a:t>- </a:t>
            </a:r>
            <a:r>
              <a:rPr lang="en-AU" sz="700" i="1" dirty="0" err="1">
                <a:solidFill>
                  <a:schemeClr val="bg1"/>
                </a:solidFill>
                <a:effectLst/>
                <a:latin typeface="NimbusRomNo9L"/>
              </a:rPr>
              <a:t>sium</a:t>
            </a:r>
            <a:r>
              <a:rPr lang="en-AU" sz="700" i="1" dirty="0">
                <a:solidFill>
                  <a:schemeClr val="bg1"/>
                </a:solidFill>
                <a:effectLst/>
                <a:latin typeface="NimbusRomNo9L"/>
              </a:rPr>
              <a:t> on Document Engineering 2020</a:t>
            </a:r>
            <a:r>
              <a:rPr lang="en-AU" sz="700" dirty="0">
                <a:solidFill>
                  <a:schemeClr val="bg1"/>
                </a:solidFill>
                <a:effectLst/>
                <a:latin typeface="NimbusRomNo9L"/>
              </a:rPr>
              <a:t>, 2020. </a:t>
            </a:r>
            <a:endParaRPr lang="en-AU" sz="700" dirty="0">
              <a:solidFill>
                <a:schemeClr val="bg1"/>
              </a:solidFill>
              <a:effectLst/>
            </a:endParaRPr>
          </a:p>
          <a:p>
            <a:r>
              <a:rPr lang="en-AU" sz="700" dirty="0">
                <a:solidFill>
                  <a:schemeClr val="bg1"/>
                </a:solidFill>
                <a:effectLst/>
                <a:latin typeface="NimbusRomNo9L"/>
              </a:rPr>
              <a:t>[22]  William </a:t>
            </a:r>
            <a:r>
              <a:rPr lang="en-AU" sz="700" dirty="0" err="1">
                <a:solidFill>
                  <a:schemeClr val="bg1"/>
                </a:solidFill>
                <a:effectLst/>
                <a:latin typeface="NimbusRomNo9L"/>
              </a:rPr>
              <a:t>Ughetta</a:t>
            </a:r>
            <a:r>
              <a:rPr lang="en-AU" sz="700" dirty="0">
                <a:solidFill>
                  <a:schemeClr val="bg1"/>
                </a:solidFill>
                <a:effectLst/>
                <a:latin typeface="NimbusRomNo9L"/>
              </a:rPr>
              <a:t> and Brian W. Kernighan. The old bailey and </a:t>
            </a:r>
            <a:r>
              <a:rPr lang="en-AU" sz="700" dirty="0" err="1">
                <a:solidFill>
                  <a:schemeClr val="bg1"/>
                </a:solidFill>
                <a:effectLst/>
                <a:latin typeface="NimbusRomNo9L"/>
              </a:rPr>
              <a:t>ocr</a:t>
            </a:r>
            <a:r>
              <a:rPr lang="en-AU" sz="700" dirty="0">
                <a:solidFill>
                  <a:schemeClr val="bg1"/>
                </a:solidFill>
                <a:effectLst/>
                <a:latin typeface="NimbusRomNo9L"/>
              </a:rPr>
              <a:t>: Benchmark- </a:t>
            </a:r>
            <a:r>
              <a:rPr lang="en-AU" sz="700" dirty="0" err="1">
                <a:solidFill>
                  <a:schemeClr val="bg1"/>
                </a:solidFill>
                <a:effectLst/>
                <a:latin typeface="NimbusRomNo9L"/>
              </a:rPr>
              <a:t>ing</a:t>
            </a:r>
            <a:r>
              <a:rPr lang="en-AU" sz="700" dirty="0">
                <a:solidFill>
                  <a:schemeClr val="bg1"/>
                </a:solidFill>
                <a:effectLst/>
                <a:latin typeface="NimbusRomNo9L"/>
              </a:rPr>
              <a:t> </a:t>
            </a:r>
            <a:r>
              <a:rPr lang="en-AU" sz="700" dirty="0" err="1">
                <a:solidFill>
                  <a:schemeClr val="bg1"/>
                </a:solidFill>
                <a:effectLst/>
                <a:latin typeface="NimbusRomNo9L"/>
              </a:rPr>
              <a:t>aws</a:t>
            </a:r>
            <a:r>
              <a:rPr lang="en-AU" sz="700" dirty="0">
                <a:solidFill>
                  <a:schemeClr val="bg1"/>
                </a:solidFill>
                <a:effectLst/>
                <a:latin typeface="NimbusRomNo9L"/>
              </a:rPr>
              <a:t>, azure, and </a:t>
            </a:r>
            <a:r>
              <a:rPr lang="en-AU" sz="700" dirty="0" err="1">
                <a:solidFill>
                  <a:schemeClr val="bg1"/>
                </a:solidFill>
                <a:effectLst/>
                <a:latin typeface="NimbusRomNo9L"/>
              </a:rPr>
              <a:t>gcp</a:t>
            </a:r>
            <a:r>
              <a:rPr lang="en-AU" sz="700" dirty="0">
                <a:solidFill>
                  <a:schemeClr val="bg1"/>
                </a:solidFill>
                <a:effectLst/>
                <a:latin typeface="NimbusRomNo9L"/>
              </a:rPr>
              <a:t> with 180,000 page images. In </a:t>
            </a:r>
            <a:r>
              <a:rPr lang="en-AU" sz="700" i="1" dirty="0">
                <a:solidFill>
                  <a:schemeClr val="bg1"/>
                </a:solidFill>
                <a:effectLst/>
                <a:latin typeface="NimbusRomNo9L"/>
              </a:rPr>
              <a:t>Proceedings of the ACM Symposium on Document Engineering 2020</a:t>
            </a:r>
            <a:r>
              <a:rPr lang="en-AU" sz="700" dirty="0">
                <a:solidFill>
                  <a:schemeClr val="bg1"/>
                </a:solidFill>
                <a:effectLst/>
                <a:latin typeface="NimbusRomNo9L"/>
              </a:rPr>
              <a:t>, </a:t>
            </a:r>
            <a:r>
              <a:rPr lang="en-AU" sz="700" dirty="0" err="1">
                <a:solidFill>
                  <a:schemeClr val="bg1"/>
                </a:solidFill>
                <a:effectLst/>
                <a:latin typeface="NimbusRomNo9L"/>
              </a:rPr>
              <a:t>DocEng</a:t>
            </a:r>
            <a:r>
              <a:rPr lang="en-AU" sz="700" dirty="0">
                <a:solidFill>
                  <a:schemeClr val="bg1"/>
                </a:solidFill>
                <a:effectLst/>
                <a:latin typeface="NimbusRomNo9L"/>
              </a:rPr>
              <a:t> ’20, New York, NY, USA, 2020. Association for Computing Machinery. </a:t>
            </a:r>
            <a:endParaRPr lang="en-AU" sz="700" dirty="0">
              <a:solidFill>
                <a:schemeClr val="bg1"/>
              </a:solidFill>
              <a:effectLst/>
            </a:endParaRPr>
          </a:p>
          <a:p>
            <a:r>
              <a:rPr lang="en-AU" sz="700" dirty="0">
                <a:solidFill>
                  <a:schemeClr val="bg1"/>
                </a:solidFill>
                <a:effectLst/>
                <a:latin typeface="NimbusRomNo9L"/>
              </a:rPr>
              <a:t>[23]  J.P. Woodard and year = 1982 journal = Workshop on standardisation for speech I/O technology, Naval Air Development </a:t>
            </a:r>
            <a:r>
              <a:rPr lang="en-AU" sz="700" dirty="0" err="1">
                <a:solidFill>
                  <a:schemeClr val="bg1"/>
                </a:solidFill>
                <a:effectLst/>
                <a:latin typeface="NimbusRomNo9L"/>
              </a:rPr>
              <a:t>Center</a:t>
            </a:r>
            <a:r>
              <a:rPr lang="en-AU" sz="700" dirty="0">
                <a:solidFill>
                  <a:schemeClr val="bg1"/>
                </a:solidFill>
                <a:effectLst/>
                <a:latin typeface="NimbusRomNo9L"/>
              </a:rPr>
              <a:t>, Warminster, PA title = An </a:t>
            </a:r>
            <a:r>
              <a:rPr lang="en-AU" sz="700" dirty="0" err="1">
                <a:solidFill>
                  <a:schemeClr val="bg1"/>
                </a:solidFill>
                <a:effectLst/>
                <a:latin typeface="NimbusRomNo9L"/>
              </a:rPr>
              <a:t>infor</a:t>
            </a:r>
            <a:r>
              <a:rPr lang="en-AU" sz="700" dirty="0">
                <a:solidFill>
                  <a:schemeClr val="bg1"/>
                </a:solidFill>
                <a:effectLst/>
                <a:latin typeface="NimbusRomNo9L"/>
              </a:rPr>
              <a:t>- </a:t>
            </a:r>
            <a:r>
              <a:rPr lang="en-AU" sz="700" dirty="0" err="1">
                <a:solidFill>
                  <a:schemeClr val="bg1"/>
                </a:solidFill>
                <a:effectLst/>
                <a:latin typeface="NimbusRomNo9L"/>
              </a:rPr>
              <a:t>mation</a:t>
            </a:r>
            <a:r>
              <a:rPr lang="en-AU" sz="700" dirty="0">
                <a:solidFill>
                  <a:schemeClr val="bg1"/>
                </a:solidFill>
                <a:effectLst/>
                <a:latin typeface="NimbusRomNo9L"/>
              </a:rPr>
              <a:t> theoretic measure of speech recognition performance Nelson, J.T. </a:t>
            </a:r>
            <a:endParaRPr lang="en-AU" sz="700" dirty="0">
              <a:solidFill>
                <a:schemeClr val="bg1"/>
              </a:solidFill>
              <a:effectLst/>
            </a:endParaRPr>
          </a:p>
          <a:p>
            <a:r>
              <a:rPr lang="en-AU" sz="700" dirty="0">
                <a:solidFill>
                  <a:schemeClr val="bg1"/>
                </a:solidFill>
                <a:effectLst/>
                <a:latin typeface="NimbusRomNo9L"/>
              </a:rPr>
              <a:t>[24]  </a:t>
            </a:r>
            <a:r>
              <a:rPr lang="en-AU" sz="700" dirty="0" err="1">
                <a:solidFill>
                  <a:schemeClr val="bg1"/>
                </a:solidFill>
                <a:effectLst/>
                <a:latin typeface="NimbusRomNo9L"/>
              </a:rPr>
              <a:t>Fangsheng</a:t>
            </a:r>
            <a:r>
              <a:rPr lang="en-AU" sz="700" dirty="0">
                <a:solidFill>
                  <a:schemeClr val="bg1"/>
                </a:solidFill>
                <a:effectLst/>
                <a:latin typeface="NimbusRomNo9L"/>
              </a:rPr>
              <a:t> Wu, </a:t>
            </a:r>
            <a:r>
              <a:rPr lang="en-AU" sz="700" dirty="0" err="1">
                <a:solidFill>
                  <a:schemeClr val="bg1"/>
                </a:solidFill>
                <a:effectLst/>
                <a:latin typeface="NimbusRomNo9L"/>
              </a:rPr>
              <a:t>Changan</a:t>
            </a:r>
            <a:r>
              <a:rPr lang="en-AU" sz="700" dirty="0">
                <a:solidFill>
                  <a:schemeClr val="bg1"/>
                </a:solidFill>
                <a:effectLst/>
                <a:latin typeface="NimbusRomNo9L"/>
              </a:rPr>
              <a:t> Zhu, </a:t>
            </a:r>
            <a:r>
              <a:rPr lang="en-AU" sz="700" dirty="0" err="1">
                <a:solidFill>
                  <a:schemeClr val="bg1"/>
                </a:solidFill>
                <a:effectLst/>
                <a:latin typeface="NimbusRomNo9L"/>
              </a:rPr>
              <a:t>Jinxiu</a:t>
            </a:r>
            <a:r>
              <a:rPr lang="en-AU" sz="700" dirty="0">
                <a:solidFill>
                  <a:schemeClr val="bg1"/>
                </a:solidFill>
                <a:effectLst/>
                <a:latin typeface="NimbusRomNo9L"/>
              </a:rPr>
              <a:t> Xu, Mohammed Wasim Bhatt, and Ashutosh Sharma. Research on image text recognition based on canny edge </a:t>
            </a:r>
            <a:r>
              <a:rPr lang="en-AU" sz="700" dirty="0" err="1">
                <a:solidFill>
                  <a:schemeClr val="bg1"/>
                </a:solidFill>
                <a:effectLst/>
                <a:latin typeface="NimbusRomNo9L"/>
              </a:rPr>
              <a:t>detec</a:t>
            </a:r>
            <a:r>
              <a:rPr lang="en-AU" sz="700" dirty="0">
                <a:solidFill>
                  <a:schemeClr val="bg1"/>
                </a:solidFill>
                <a:effectLst/>
                <a:latin typeface="NimbusRomNo9L"/>
              </a:rPr>
              <a:t>- </a:t>
            </a:r>
            <a:r>
              <a:rPr lang="en-AU" sz="700" dirty="0" err="1">
                <a:solidFill>
                  <a:schemeClr val="bg1"/>
                </a:solidFill>
                <a:effectLst/>
                <a:latin typeface="NimbusRomNo9L"/>
              </a:rPr>
              <a:t>tion</a:t>
            </a:r>
            <a:r>
              <a:rPr lang="en-AU" sz="700" dirty="0">
                <a:solidFill>
                  <a:schemeClr val="bg1"/>
                </a:solidFill>
                <a:effectLst/>
                <a:latin typeface="NimbusRomNo9L"/>
              </a:rPr>
              <a:t> algorithm and k-means algorithm. </a:t>
            </a:r>
            <a:r>
              <a:rPr lang="en-AU" sz="700" i="1" dirty="0">
                <a:solidFill>
                  <a:schemeClr val="bg1"/>
                </a:solidFill>
                <a:effectLst/>
                <a:latin typeface="NimbusRomNo9L"/>
              </a:rPr>
              <a:t>International Journal of System Assurance Engineering and Management</a:t>
            </a:r>
            <a:r>
              <a:rPr lang="en-AU" sz="700" dirty="0">
                <a:solidFill>
                  <a:schemeClr val="bg1"/>
                </a:solidFill>
                <a:effectLst/>
                <a:latin typeface="NimbusRomNo9L"/>
              </a:rPr>
              <a:t>, pages 1–9, 2021. </a:t>
            </a:r>
            <a:endParaRPr lang="en-AU" sz="700" dirty="0">
              <a:solidFill>
                <a:schemeClr val="bg1"/>
              </a:solidFill>
              <a:effectLst/>
            </a:endParaRPr>
          </a:p>
          <a:p>
            <a:r>
              <a:rPr lang="en-AU" sz="700" dirty="0">
                <a:solidFill>
                  <a:schemeClr val="bg1"/>
                </a:solidFill>
                <a:effectLst/>
                <a:latin typeface="NimbusRomNo9L"/>
              </a:rPr>
              <a:t>[25]  Zhao Xu, Xu </a:t>
            </a:r>
            <a:r>
              <a:rPr lang="en-AU" sz="700" dirty="0" err="1">
                <a:solidFill>
                  <a:schemeClr val="bg1"/>
                </a:solidFill>
                <a:effectLst/>
                <a:latin typeface="NimbusRomNo9L"/>
              </a:rPr>
              <a:t>Baojie</a:t>
            </a:r>
            <a:r>
              <a:rPr lang="en-AU" sz="700" dirty="0">
                <a:solidFill>
                  <a:schemeClr val="bg1"/>
                </a:solidFill>
                <a:effectLst/>
                <a:latin typeface="NimbusRomNo9L"/>
              </a:rPr>
              <a:t>, and Wu </a:t>
            </a:r>
            <a:r>
              <a:rPr lang="en-AU" sz="700" dirty="0" err="1">
                <a:solidFill>
                  <a:schemeClr val="bg1"/>
                </a:solidFill>
                <a:effectLst/>
                <a:latin typeface="NimbusRomNo9L"/>
              </a:rPr>
              <a:t>Guoxin</a:t>
            </a:r>
            <a:r>
              <a:rPr lang="en-AU" sz="700" dirty="0">
                <a:solidFill>
                  <a:schemeClr val="bg1"/>
                </a:solidFill>
                <a:effectLst/>
                <a:latin typeface="NimbusRomNo9L"/>
              </a:rPr>
              <a:t>. Canny edge detection based on open cv. In </a:t>
            </a:r>
            <a:r>
              <a:rPr lang="en-AU" sz="700" i="1" dirty="0">
                <a:solidFill>
                  <a:schemeClr val="bg1"/>
                </a:solidFill>
                <a:effectLst/>
                <a:latin typeface="NimbusRomNo9L"/>
              </a:rPr>
              <a:t>2017 13th IEEE International Conference on Electronic Measurement </a:t>
            </a:r>
            <a:r>
              <a:rPr lang="en-AU" sz="700" i="1" dirty="0" err="1">
                <a:solidFill>
                  <a:schemeClr val="bg1"/>
                </a:solidFill>
                <a:effectLst/>
                <a:latin typeface="NimbusRomNo9L"/>
              </a:rPr>
              <a:t>Instru</a:t>
            </a:r>
            <a:r>
              <a:rPr lang="en-AU" sz="700" i="1" dirty="0">
                <a:solidFill>
                  <a:schemeClr val="bg1"/>
                </a:solidFill>
                <a:effectLst/>
                <a:latin typeface="NimbusRomNo9L"/>
              </a:rPr>
              <a:t>- </a:t>
            </a:r>
            <a:r>
              <a:rPr lang="en-AU" sz="700" i="1" dirty="0" err="1">
                <a:solidFill>
                  <a:schemeClr val="bg1"/>
                </a:solidFill>
                <a:effectLst/>
                <a:latin typeface="NimbusRomNo9L"/>
              </a:rPr>
              <a:t>ments</a:t>
            </a:r>
            <a:r>
              <a:rPr lang="en-AU" sz="700" i="1" dirty="0">
                <a:solidFill>
                  <a:schemeClr val="bg1"/>
                </a:solidFill>
                <a:effectLst/>
                <a:latin typeface="NimbusRomNo9L"/>
              </a:rPr>
              <a:t> (ICEMI)</a:t>
            </a:r>
            <a:r>
              <a:rPr lang="en-AU" sz="700" dirty="0">
                <a:solidFill>
                  <a:schemeClr val="bg1"/>
                </a:solidFill>
                <a:effectLst/>
                <a:latin typeface="NimbusRomNo9L"/>
              </a:rPr>
              <a:t>, pages 53–56, 2017.</a:t>
            </a:r>
            <a:endParaRPr lang="en-AU" sz="700" dirty="0">
              <a:solidFill>
                <a:schemeClr val="bg1"/>
              </a:solidFill>
              <a:effectLst/>
            </a:endParaRPr>
          </a:p>
        </p:txBody>
      </p:sp>
    </p:spTree>
    <p:extLst>
      <p:ext uri="{BB962C8B-B14F-4D97-AF65-F5344CB8AC3E}">
        <p14:creationId xmlns:p14="http://schemas.microsoft.com/office/powerpoint/2010/main" val="297741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8094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D0AF-698D-CC3F-8EA1-033AE0F57D9D}"/>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09408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BD3D-7AAB-9E55-A81B-6D166AF55459}"/>
              </a:ext>
            </a:extLst>
          </p:cNvPr>
          <p:cNvSpPr>
            <a:spLocks noGrp="1"/>
          </p:cNvSpPr>
          <p:nvPr>
            <p:ph type="title"/>
          </p:nvPr>
        </p:nvSpPr>
        <p:spPr/>
        <p:txBody>
          <a:bodyPr/>
          <a:lstStyle/>
          <a:p>
            <a:endParaRPr lang="en-US"/>
          </a:p>
        </p:txBody>
      </p:sp>
      <p:pic>
        <p:nvPicPr>
          <p:cNvPr id="4" name="Picture 3" descr="A table of numbers and text&#10;&#10;Description automatically generated with medium confidence">
            <a:extLst>
              <a:ext uri="{FF2B5EF4-FFF2-40B4-BE49-F238E27FC236}">
                <a16:creationId xmlns:a16="http://schemas.microsoft.com/office/drawing/2014/main" id="{DE28F07D-9109-16C9-BC2B-58A0C0929808}"/>
              </a:ext>
            </a:extLst>
          </p:cNvPr>
          <p:cNvPicPr>
            <a:picLocks noChangeAspect="1"/>
          </p:cNvPicPr>
          <p:nvPr/>
        </p:nvPicPr>
        <p:blipFill>
          <a:blip r:embed="rId3"/>
          <a:stretch>
            <a:fillRect/>
          </a:stretch>
        </p:blipFill>
        <p:spPr>
          <a:xfrm>
            <a:off x="211756" y="0"/>
            <a:ext cx="4284096" cy="5143500"/>
          </a:xfrm>
          <a:prstGeom prst="rect">
            <a:avLst/>
          </a:prstGeom>
        </p:spPr>
      </p:pic>
      <p:pic>
        <p:nvPicPr>
          <p:cNvPr id="6" name="Picture 5" descr="A table of numbers and symbols&#10;&#10;Description automatically generated with medium confidence">
            <a:extLst>
              <a:ext uri="{FF2B5EF4-FFF2-40B4-BE49-F238E27FC236}">
                <a16:creationId xmlns:a16="http://schemas.microsoft.com/office/drawing/2014/main" id="{34624F96-F81F-D1DE-E831-8DD52DDA1B1F}"/>
              </a:ext>
            </a:extLst>
          </p:cNvPr>
          <p:cNvPicPr>
            <a:picLocks noChangeAspect="1"/>
          </p:cNvPicPr>
          <p:nvPr/>
        </p:nvPicPr>
        <p:blipFill>
          <a:blip r:embed="rId4"/>
          <a:stretch>
            <a:fillRect/>
          </a:stretch>
        </p:blipFill>
        <p:spPr>
          <a:xfrm>
            <a:off x="4495852" y="0"/>
            <a:ext cx="4390159" cy="5143500"/>
          </a:xfrm>
          <a:prstGeom prst="rect">
            <a:avLst/>
          </a:prstGeom>
        </p:spPr>
      </p:pic>
    </p:spTree>
    <p:extLst>
      <p:ext uri="{BB962C8B-B14F-4D97-AF65-F5344CB8AC3E}">
        <p14:creationId xmlns:p14="http://schemas.microsoft.com/office/powerpoint/2010/main" val="1086271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0A75-290A-1094-8CD5-9FF0DD826093}"/>
              </a:ext>
            </a:extLst>
          </p:cNvPr>
          <p:cNvSpPr>
            <a:spLocks noGrp="1"/>
          </p:cNvSpPr>
          <p:nvPr>
            <p:ph type="title"/>
          </p:nvPr>
        </p:nvSpPr>
        <p:spPr/>
        <p:txBody>
          <a:bodyPr/>
          <a:lstStyle/>
          <a:p>
            <a:endParaRPr lang="en-US"/>
          </a:p>
        </p:txBody>
      </p:sp>
      <p:pic>
        <p:nvPicPr>
          <p:cNvPr id="4" name="Picture 3" descr="A table of data with numbers&#10;&#10;Description automatically generated">
            <a:extLst>
              <a:ext uri="{FF2B5EF4-FFF2-40B4-BE49-F238E27FC236}">
                <a16:creationId xmlns:a16="http://schemas.microsoft.com/office/drawing/2014/main" id="{A29648C2-27E0-5F88-16C7-AC8AC493E6CE}"/>
              </a:ext>
            </a:extLst>
          </p:cNvPr>
          <p:cNvPicPr>
            <a:picLocks noChangeAspect="1"/>
          </p:cNvPicPr>
          <p:nvPr/>
        </p:nvPicPr>
        <p:blipFill>
          <a:blip r:embed="rId2"/>
          <a:stretch>
            <a:fillRect/>
          </a:stretch>
        </p:blipFill>
        <p:spPr>
          <a:xfrm>
            <a:off x="196051" y="0"/>
            <a:ext cx="4320540" cy="5143500"/>
          </a:xfrm>
          <a:prstGeom prst="rect">
            <a:avLst/>
          </a:prstGeom>
        </p:spPr>
      </p:pic>
    </p:spTree>
    <p:extLst>
      <p:ext uri="{BB962C8B-B14F-4D97-AF65-F5344CB8AC3E}">
        <p14:creationId xmlns:p14="http://schemas.microsoft.com/office/powerpoint/2010/main" val="154259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A89C4A2-BAA4-0996-445E-C11B0D905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29952"/>
            <a:ext cx="5029200" cy="30074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p:txBody>
          <a:bodyPr/>
          <a:lstStyle/>
          <a:p>
            <a:r>
              <a:rPr lang="en-US" dirty="0"/>
              <a:t>Optical Character Recognition</a:t>
            </a:r>
          </a:p>
        </p:txBody>
      </p:sp>
      <p:sp>
        <p:nvSpPr>
          <p:cNvPr id="3" name="Content Placeholder 2">
            <a:extLst>
              <a:ext uri="{FF2B5EF4-FFF2-40B4-BE49-F238E27FC236}">
                <a16:creationId xmlns:a16="http://schemas.microsoft.com/office/drawing/2014/main" id="{24DA4133-F416-962C-FC05-7FC1AD667D87}"/>
              </a:ext>
            </a:extLst>
          </p:cNvPr>
          <p:cNvSpPr>
            <a:spLocks noGrp="1"/>
          </p:cNvSpPr>
          <p:nvPr>
            <p:ph idx="1"/>
          </p:nvPr>
        </p:nvSpPr>
        <p:spPr/>
        <p:txBody>
          <a:bodyPr/>
          <a:lstStyle/>
          <a:p>
            <a:r>
              <a:rPr lang="en-US" sz="1800" dirty="0"/>
              <a:t>The process that converts an image of text into a machine-readable text format.</a:t>
            </a:r>
          </a:p>
          <a:p>
            <a:pPr marL="0" indent="0">
              <a:buNone/>
            </a:pPr>
            <a:endParaRPr lang="en-US" sz="1800" dirty="0"/>
          </a:p>
          <a:p>
            <a:endParaRPr lang="en-US" sz="1800" dirty="0"/>
          </a:p>
        </p:txBody>
      </p:sp>
    </p:spTree>
    <p:extLst>
      <p:ext uri="{BB962C8B-B14F-4D97-AF65-F5344CB8AC3E}">
        <p14:creationId xmlns:p14="http://schemas.microsoft.com/office/powerpoint/2010/main" val="4221771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B3CD-DB99-4A64-FEF4-249130BB0823}"/>
              </a:ext>
            </a:extLst>
          </p:cNvPr>
          <p:cNvSpPr>
            <a:spLocks noGrp="1"/>
          </p:cNvSpPr>
          <p:nvPr>
            <p:ph type="title"/>
          </p:nvPr>
        </p:nvSpPr>
        <p:spPr>
          <a:xfrm>
            <a:off x="457200" y="87313"/>
            <a:ext cx="8229600" cy="857250"/>
          </a:xfrm>
        </p:spPr>
        <p:txBody>
          <a:bodyPr wrap="square" anchor="ctr">
            <a:normAutofit/>
          </a:bodyPr>
          <a:lstStyle/>
          <a:p>
            <a:r>
              <a:rPr lang="en-US" dirty="0"/>
              <a:t>Importance and Application</a:t>
            </a:r>
          </a:p>
        </p:txBody>
      </p:sp>
      <p:sp>
        <p:nvSpPr>
          <p:cNvPr id="3" name="Content Placeholder 2">
            <a:extLst>
              <a:ext uri="{FF2B5EF4-FFF2-40B4-BE49-F238E27FC236}">
                <a16:creationId xmlns:a16="http://schemas.microsoft.com/office/drawing/2014/main" id="{24DA4133-F416-962C-FC05-7FC1AD667D87}"/>
              </a:ext>
            </a:extLst>
          </p:cNvPr>
          <p:cNvSpPr>
            <a:spLocks noGrp="1"/>
          </p:cNvSpPr>
          <p:nvPr>
            <p:ph sz="half" idx="1"/>
          </p:nvPr>
        </p:nvSpPr>
        <p:spPr>
          <a:xfrm>
            <a:off x="457200" y="1019944"/>
            <a:ext cx="4038600" cy="3394472"/>
          </a:xfrm>
        </p:spPr>
        <p:txBody>
          <a:bodyPr wrap="square" anchor="t">
            <a:normAutofit lnSpcReduction="10000"/>
          </a:bodyPr>
          <a:lstStyle/>
          <a:p>
            <a:pPr>
              <a:lnSpc>
                <a:spcPct val="90000"/>
              </a:lnSpc>
            </a:pPr>
            <a:r>
              <a:rPr lang="en-US" sz="1700" b="1" dirty="0"/>
              <a:t>Enhancing Accessibility: </a:t>
            </a:r>
            <a:r>
              <a:rPr lang="en-US" sz="1700" dirty="0"/>
              <a:t>Digital records are easier to search, analyze, and cross-reference. Enhance the overall efficiency of operations.</a:t>
            </a:r>
          </a:p>
          <a:p>
            <a:pPr>
              <a:lnSpc>
                <a:spcPct val="90000"/>
              </a:lnSpc>
            </a:pPr>
            <a:endParaRPr lang="en-US" sz="1700" dirty="0"/>
          </a:p>
          <a:p>
            <a:pPr>
              <a:lnSpc>
                <a:spcPct val="90000"/>
              </a:lnSpc>
            </a:pPr>
            <a:r>
              <a:rPr lang="en-US" sz="1700" b="1" dirty="0"/>
              <a:t>Historical and Archived Data: </a:t>
            </a:r>
            <a:r>
              <a:rPr lang="en-US" sz="1700" dirty="0"/>
              <a:t>Crucial for historical accuracy, demographic studies, and geographic research. Reduce the decision-making error.</a:t>
            </a:r>
          </a:p>
          <a:p>
            <a:pPr>
              <a:lnSpc>
                <a:spcPct val="90000"/>
              </a:lnSpc>
            </a:pPr>
            <a:endParaRPr lang="en-US" sz="1700" dirty="0"/>
          </a:p>
          <a:p>
            <a:pPr>
              <a:lnSpc>
                <a:spcPct val="90000"/>
              </a:lnSpc>
            </a:pPr>
            <a:r>
              <a:rPr lang="en-US" sz="1700" b="1" dirty="0"/>
              <a:t>Cultural and Historical Preservation</a:t>
            </a:r>
            <a:r>
              <a:rPr lang="en-US" sz="1700" dirty="0"/>
              <a:t>: Preserving and digitizing historical handwritings will promote historical research and education.</a:t>
            </a:r>
          </a:p>
          <a:p>
            <a:pPr>
              <a:lnSpc>
                <a:spcPct val="90000"/>
              </a:lnSpc>
            </a:pPr>
            <a:endParaRPr lang="en-US" sz="1700" dirty="0"/>
          </a:p>
        </p:txBody>
      </p:sp>
      <p:pic>
        <p:nvPicPr>
          <p:cNvPr id="2050" name="Picture 2" descr="What is Optical Character Recognition?">
            <a:extLst>
              <a:ext uri="{FF2B5EF4-FFF2-40B4-BE49-F238E27FC236}">
                <a16:creationId xmlns:a16="http://schemas.microsoft.com/office/drawing/2014/main" id="{97B433D8-EF80-FBA8-F82A-ABD2DD1C42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20" r="15317" b="-1"/>
          <a:stretch/>
        </p:blipFill>
        <p:spPr bwMode="auto">
          <a:xfrm>
            <a:off x="4648200" y="1019944"/>
            <a:ext cx="4038600" cy="339447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2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4DAD-9057-E777-8743-8FA7AD54058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B494C29-4987-8A0C-E04B-F9A51C8DCA20}"/>
              </a:ext>
            </a:extLst>
          </p:cNvPr>
          <p:cNvSpPr>
            <a:spLocks noGrp="1"/>
          </p:cNvSpPr>
          <p:nvPr>
            <p:ph idx="1"/>
          </p:nvPr>
        </p:nvSpPr>
        <p:spPr>
          <a:xfrm>
            <a:off x="640080" y="3644461"/>
            <a:ext cx="8046720" cy="949763"/>
          </a:xfrm>
        </p:spPr>
        <p:txBody>
          <a:bodyPr/>
          <a:lstStyle/>
          <a:p>
            <a:pPr marL="228600" indent="-228600">
              <a:buAutoNum type="arabicPeriod"/>
            </a:pPr>
            <a:r>
              <a:rPr lang="en-US" dirty="0"/>
              <a:t> Missing values caused by fail to detect</a:t>
            </a:r>
          </a:p>
          <a:p>
            <a:pPr marL="228600" indent="-228600">
              <a:buAutoNum type="arabicPeriod"/>
            </a:pPr>
            <a:r>
              <a:rPr lang="en-US" dirty="0"/>
              <a:t> Spelling Error caused by hand-writings</a:t>
            </a:r>
          </a:p>
          <a:p>
            <a:pPr marL="0" indent="0">
              <a:buNone/>
            </a:pPr>
            <a:endParaRPr lang="en-US" dirty="0"/>
          </a:p>
        </p:txBody>
      </p:sp>
      <p:pic>
        <p:nvPicPr>
          <p:cNvPr id="4" name="Picture 3" descr="A close-up of a paper&#10;&#10;Description automatically generated">
            <a:extLst>
              <a:ext uri="{FF2B5EF4-FFF2-40B4-BE49-F238E27FC236}">
                <a16:creationId xmlns:a16="http://schemas.microsoft.com/office/drawing/2014/main" id="{FEFD046B-40DE-6103-BF3B-8FDA04F10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944563"/>
            <a:ext cx="7863839" cy="2515231"/>
          </a:xfrm>
          <a:prstGeom prst="rect">
            <a:avLst/>
          </a:prstGeom>
        </p:spPr>
      </p:pic>
      <p:sp>
        <p:nvSpPr>
          <p:cNvPr id="5" name="Oval 4">
            <a:extLst>
              <a:ext uri="{FF2B5EF4-FFF2-40B4-BE49-F238E27FC236}">
                <a16:creationId xmlns:a16="http://schemas.microsoft.com/office/drawing/2014/main" id="{7A4EFAC2-210E-34E0-F820-B8B12F0C4A25}"/>
              </a:ext>
            </a:extLst>
          </p:cNvPr>
          <p:cNvSpPr/>
          <p:nvPr/>
        </p:nvSpPr>
        <p:spPr>
          <a:xfrm>
            <a:off x="640080" y="2481578"/>
            <a:ext cx="515620" cy="31749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63F3C74-01A9-6839-0D7C-FB762F2652B9}"/>
              </a:ext>
            </a:extLst>
          </p:cNvPr>
          <p:cNvSpPr/>
          <p:nvPr/>
        </p:nvSpPr>
        <p:spPr>
          <a:xfrm>
            <a:off x="4571999" y="2481577"/>
            <a:ext cx="515620" cy="31749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0F4DE42-C267-40C7-BB53-DBEF98B813C1}"/>
              </a:ext>
            </a:extLst>
          </p:cNvPr>
          <p:cNvSpPr txBox="1"/>
          <p:nvPr/>
        </p:nvSpPr>
        <p:spPr>
          <a:xfrm>
            <a:off x="457199" y="2296911"/>
            <a:ext cx="406400" cy="369332"/>
          </a:xfrm>
          <a:prstGeom prst="rect">
            <a:avLst/>
          </a:prstGeom>
          <a:noFill/>
        </p:spPr>
        <p:txBody>
          <a:bodyPr wrap="square" rtlCol="0">
            <a:spAutoFit/>
          </a:bodyPr>
          <a:lstStyle/>
          <a:p>
            <a:r>
              <a:rPr lang="en-US" b="1" dirty="0">
                <a:solidFill>
                  <a:srgbClr val="E64626"/>
                </a:solidFill>
              </a:rPr>
              <a:t>1</a:t>
            </a:r>
          </a:p>
        </p:txBody>
      </p:sp>
      <p:sp>
        <p:nvSpPr>
          <p:cNvPr id="8" name="TextBox 7">
            <a:extLst>
              <a:ext uri="{FF2B5EF4-FFF2-40B4-BE49-F238E27FC236}">
                <a16:creationId xmlns:a16="http://schemas.microsoft.com/office/drawing/2014/main" id="{B14837E0-A69D-B3AC-A2C2-A515BB64A982}"/>
              </a:ext>
            </a:extLst>
          </p:cNvPr>
          <p:cNvSpPr txBox="1"/>
          <p:nvPr/>
        </p:nvSpPr>
        <p:spPr>
          <a:xfrm>
            <a:off x="4665978" y="2455660"/>
            <a:ext cx="406400" cy="369332"/>
          </a:xfrm>
          <a:prstGeom prst="rect">
            <a:avLst/>
          </a:prstGeom>
          <a:noFill/>
        </p:spPr>
        <p:txBody>
          <a:bodyPr wrap="square" rtlCol="0">
            <a:spAutoFit/>
          </a:bodyPr>
          <a:lstStyle/>
          <a:p>
            <a:r>
              <a:rPr lang="en-US" b="1" dirty="0">
                <a:solidFill>
                  <a:srgbClr val="E64626"/>
                </a:solidFill>
              </a:rPr>
              <a:t>1</a:t>
            </a:r>
          </a:p>
        </p:txBody>
      </p:sp>
      <p:sp>
        <p:nvSpPr>
          <p:cNvPr id="9" name="Oval 8">
            <a:extLst>
              <a:ext uri="{FF2B5EF4-FFF2-40B4-BE49-F238E27FC236}">
                <a16:creationId xmlns:a16="http://schemas.microsoft.com/office/drawing/2014/main" id="{5C9AF706-5E2A-E1B7-351D-2816A967AA2E}"/>
              </a:ext>
            </a:extLst>
          </p:cNvPr>
          <p:cNvSpPr/>
          <p:nvPr/>
        </p:nvSpPr>
        <p:spPr>
          <a:xfrm>
            <a:off x="1579880" y="1440179"/>
            <a:ext cx="960120" cy="25399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032D0C8-C3D5-4645-40FE-D4ECBDF45568}"/>
              </a:ext>
            </a:extLst>
          </p:cNvPr>
          <p:cNvSpPr/>
          <p:nvPr/>
        </p:nvSpPr>
        <p:spPr>
          <a:xfrm>
            <a:off x="5542280" y="1440179"/>
            <a:ext cx="960120" cy="25399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760A82-C220-A73A-9FEF-C56193C6BF1D}"/>
              </a:ext>
            </a:extLst>
          </p:cNvPr>
          <p:cNvSpPr txBox="1"/>
          <p:nvPr/>
        </p:nvSpPr>
        <p:spPr>
          <a:xfrm>
            <a:off x="1376680" y="1218207"/>
            <a:ext cx="406400" cy="369332"/>
          </a:xfrm>
          <a:prstGeom prst="rect">
            <a:avLst/>
          </a:prstGeom>
          <a:noFill/>
        </p:spPr>
        <p:txBody>
          <a:bodyPr wrap="square" rtlCol="0">
            <a:spAutoFit/>
          </a:bodyPr>
          <a:lstStyle/>
          <a:p>
            <a:r>
              <a:rPr lang="en-US" b="1" dirty="0">
                <a:solidFill>
                  <a:srgbClr val="E64626"/>
                </a:solidFill>
              </a:rPr>
              <a:t>2</a:t>
            </a:r>
          </a:p>
        </p:txBody>
      </p:sp>
      <p:sp>
        <p:nvSpPr>
          <p:cNvPr id="12" name="TextBox 11">
            <a:extLst>
              <a:ext uri="{FF2B5EF4-FFF2-40B4-BE49-F238E27FC236}">
                <a16:creationId xmlns:a16="http://schemas.microsoft.com/office/drawing/2014/main" id="{A88A6C2E-3B30-4D99-5F82-EB3611522828}"/>
              </a:ext>
            </a:extLst>
          </p:cNvPr>
          <p:cNvSpPr txBox="1"/>
          <p:nvPr/>
        </p:nvSpPr>
        <p:spPr>
          <a:xfrm>
            <a:off x="6248399" y="1218207"/>
            <a:ext cx="406400" cy="369332"/>
          </a:xfrm>
          <a:prstGeom prst="rect">
            <a:avLst/>
          </a:prstGeom>
          <a:noFill/>
        </p:spPr>
        <p:txBody>
          <a:bodyPr wrap="square" rtlCol="0">
            <a:spAutoFit/>
          </a:bodyPr>
          <a:lstStyle/>
          <a:p>
            <a:r>
              <a:rPr lang="en-US" b="1" dirty="0">
                <a:solidFill>
                  <a:srgbClr val="E64626"/>
                </a:solidFill>
              </a:rPr>
              <a:t>2</a:t>
            </a:r>
          </a:p>
        </p:txBody>
      </p:sp>
    </p:spTree>
    <p:extLst>
      <p:ext uri="{BB962C8B-B14F-4D97-AF65-F5344CB8AC3E}">
        <p14:creationId xmlns:p14="http://schemas.microsoft.com/office/powerpoint/2010/main" val="297470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Objective</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9950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A4133-F416-962C-FC05-7FC1AD667D87}"/>
              </a:ext>
            </a:extLst>
          </p:cNvPr>
          <p:cNvSpPr>
            <a:spLocks noGrp="1"/>
          </p:cNvSpPr>
          <p:nvPr>
            <p:ph idx="1"/>
          </p:nvPr>
        </p:nvSpPr>
        <p:spPr>
          <a:xfrm>
            <a:off x="457200" y="342900"/>
            <a:ext cx="8229600" cy="4016375"/>
          </a:xfrm>
        </p:spPr>
        <p:txBody>
          <a:bodyPr/>
          <a:lstStyle/>
          <a:p>
            <a:pPr marL="0" indent="0">
              <a:buNone/>
            </a:pPr>
            <a:r>
              <a:rPr lang="en-US" b="1" dirty="0">
                <a:solidFill>
                  <a:schemeClr val="tx2"/>
                </a:solidFill>
              </a:rPr>
              <a:t>The aim is to Improve and compare Tesseract OCR, </a:t>
            </a:r>
            <a:r>
              <a:rPr lang="en-US" b="1" dirty="0" err="1">
                <a:solidFill>
                  <a:schemeClr val="tx2"/>
                </a:solidFill>
              </a:rPr>
              <a:t>Keras</a:t>
            </a:r>
            <a:r>
              <a:rPr lang="en-US" b="1" dirty="0">
                <a:solidFill>
                  <a:schemeClr val="tx2"/>
                </a:solidFill>
              </a:rPr>
              <a:t> OCR, Paddle OCR and Microsoft Azure OCR performance under various image quality, text structure, and fonts</a:t>
            </a:r>
          </a:p>
          <a:p>
            <a:pPr lvl="1"/>
            <a:endParaRPr lang="en-AU" sz="1400" dirty="0"/>
          </a:p>
          <a:p>
            <a:pPr lvl="1"/>
            <a:r>
              <a:rPr lang="en-AU" sz="2000" dirty="0"/>
              <a:t>Explore the performance of OCR models incorporating different image pre-processing approaches.</a:t>
            </a:r>
          </a:p>
          <a:p>
            <a:pPr lvl="1"/>
            <a:endParaRPr lang="en-AU" sz="2000" dirty="0"/>
          </a:p>
          <a:p>
            <a:pPr lvl="1"/>
            <a:r>
              <a:rPr lang="en-AU" sz="2000" dirty="0"/>
              <a:t>Compare and identify most accurate and robust OCR model on complex layout, low quality and hand-writing font images</a:t>
            </a:r>
          </a:p>
          <a:p>
            <a:pPr lvl="1"/>
            <a:endParaRPr lang="en-AU" sz="2000" dirty="0"/>
          </a:p>
          <a:p>
            <a:pPr lvl="1"/>
            <a:r>
              <a:rPr lang="en-AU" dirty="0"/>
              <a:t>Develop an integrated scoring system that synergizes individual outputs to generate the most accurate and robust result.</a:t>
            </a:r>
            <a:endParaRPr lang="en-AU" sz="2000" dirty="0"/>
          </a:p>
          <a:p>
            <a:pPr lvl="1"/>
            <a:endParaRPr lang="en-US" dirty="0"/>
          </a:p>
          <a:p>
            <a:pPr lvl="1"/>
            <a:endParaRPr lang="en-US" dirty="0"/>
          </a:p>
        </p:txBody>
      </p:sp>
    </p:spTree>
    <p:extLst>
      <p:ext uri="{BB962C8B-B14F-4D97-AF65-F5344CB8AC3E}">
        <p14:creationId xmlns:p14="http://schemas.microsoft.com/office/powerpoint/2010/main" val="3191748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B5CE-C1D1-A0E1-BE60-9051110925BD}"/>
              </a:ext>
            </a:extLst>
          </p:cNvPr>
          <p:cNvSpPr>
            <a:spLocks noGrp="1"/>
          </p:cNvSpPr>
          <p:nvPr>
            <p:ph type="title"/>
          </p:nvPr>
        </p:nvSpPr>
        <p:spPr/>
        <p:txBody>
          <a:bodyPr/>
          <a:lstStyle/>
          <a:p>
            <a:r>
              <a:rPr lang="en-US" dirty="0"/>
              <a:t>Literature Review</a:t>
            </a:r>
          </a:p>
        </p:txBody>
      </p:sp>
      <p:sp>
        <p:nvSpPr>
          <p:cNvPr id="3" name="Text Placeholder 2">
            <a:extLst>
              <a:ext uri="{FF2B5EF4-FFF2-40B4-BE49-F238E27FC236}">
                <a16:creationId xmlns:a16="http://schemas.microsoft.com/office/drawing/2014/main" id="{949CB30B-53E5-EDC1-B13C-ACB1511223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028589948"/>
      </p:ext>
    </p:extLst>
  </p:cSld>
  <p:clrMapOvr>
    <a:masterClrMapping/>
  </p:clrMapOvr>
</p:sld>
</file>

<file path=ppt/theme/theme1.xml><?xml version="1.0" encoding="utf-8"?>
<a:theme xmlns:a="http://schemas.openxmlformats.org/drawingml/2006/main" name="PPT-template-widescreen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 id="{0CE4B5C8-48F8-054E-BA5E-F8A363430431}" vid="{556C55B5-819E-BD44-B49F-17D96B64D3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PPT-template-widescreen_August15</Template>
  <TotalTime>4273</TotalTime>
  <Words>4326</Words>
  <Application>Microsoft Macintosh PowerPoint</Application>
  <PresentationFormat>On-screen Show (16:9)</PresentationFormat>
  <Paragraphs>270</Paragraphs>
  <Slides>32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CMR10</vt:lpstr>
      <vt:lpstr>NimbusRomNo9L</vt:lpstr>
      <vt:lpstr>Söhne</vt:lpstr>
      <vt:lpstr>Arial</vt:lpstr>
      <vt:lpstr>Calibri</vt:lpstr>
      <vt:lpstr>Calibri Light</vt:lpstr>
      <vt:lpstr>Lucida Grande</vt:lpstr>
      <vt:lpstr>Tw Cen MT</vt:lpstr>
      <vt:lpstr>PPT-template-widescreen_August15</vt:lpstr>
      <vt:lpstr>Synergizing Optical Character Recognition: A Comparative Analysis and Integration of OCR Engines  Individual Capstone Project Presentation</vt:lpstr>
      <vt:lpstr>Agenda</vt:lpstr>
      <vt:lpstr>Background</vt:lpstr>
      <vt:lpstr>Optical Character Recognition</vt:lpstr>
      <vt:lpstr>Importance and Application</vt:lpstr>
      <vt:lpstr>Example</vt:lpstr>
      <vt:lpstr>Objective</vt:lpstr>
      <vt:lpstr>PowerPoint Presentation</vt:lpstr>
      <vt:lpstr>Literature Review</vt:lpstr>
      <vt:lpstr>OCR Engines</vt:lpstr>
      <vt:lpstr>OCR Engines</vt:lpstr>
      <vt:lpstr>Image Preprocessing</vt:lpstr>
      <vt:lpstr>Methodology</vt:lpstr>
      <vt:lpstr>Dataset -- IAM</vt:lpstr>
      <vt:lpstr>Dataset - FUNSD</vt:lpstr>
      <vt:lpstr>Data Preprocessing – Canny Edge Detection </vt:lpstr>
      <vt:lpstr>Data Preprocessing – Otsu’s Thresholding Method</vt:lpstr>
      <vt:lpstr>Evaluation Metrics</vt:lpstr>
      <vt:lpstr>Integrated Scoring System</vt:lpstr>
      <vt:lpstr>Result and Discussion</vt:lpstr>
      <vt:lpstr>Image Pre-processing and Quality</vt:lpstr>
      <vt:lpstr>Autocorrect</vt:lpstr>
      <vt:lpstr>Handwriting Recognition</vt:lpstr>
      <vt:lpstr>Impact of Form Understanding</vt:lpstr>
      <vt:lpstr>Conclusion and Future Work</vt:lpstr>
      <vt:lpstr>Conclusion</vt:lpstr>
      <vt:lpstr>Future Work</vt:lpstr>
      <vt:lpstr>Q&amp;A</vt:lpstr>
      <vt:lpstr>References</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Yuchen Li</dc:creator>
  <cp:lastModifiedBy>Yuchen Li</cp:lastModifiedBy>
  <cp:revision>13</cp:revision>
  <dcterms:created xsi:type="dcterms:W3CDTF">2024-02-11T02:14:23Z</dcterms:created>
  <dcterms:modified xsi:type="dcterms:W3CDTF">2024-02-14T01:29:07Z</dcterms:modified>
</cp:coreProperties>
</file>